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75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8" r:id="rId26"/>
    <p:sldId id="289" r:id="rId27"/>
    <p:sldId id="291" r:id="rId28"/>
    <p:sldId id="293" r:id="rId29"/>
    <p:sldId id="294" r:id="rId30"/>
    <p:sldId id="295" r:id="rId31"/>
    <p:sldId id="296" r:id="rId32"/>
    <p:sldId id="298" r:id="rId33"/>
    <p:sldId id="299" r:id="rId34"/>
    <p:sldId id="300" r:id="rId35"/>
    <p:sldId id="301" r:id="rId36"/>
    <p:sldId id="302" r:id="rId37"/>
    <p:sldId id="303" r:id="rId38"/>
    <p:sldId id="305" r:id="rId39"/>
    <p:sldId id="307" r:id="rId40"/>
    <p:sldId id="308" r:id="rId41"/>
    <p:sldId id="309" r:id="rId42"/>
    <p:sldId id="310" r:id="rId43"/>
    <p:sldId id="311" r:id="rId44"/>
    <p:sldId id="313" r:id="rId45"/>
    <p:sldId id="314" r:id="rId46"/>
    <p:sldId id="315" r:id="rId47"/>
    <p:sldId id="316" r:id="rId48"/>
    <p:sldId id="317" r:id="rId49"/>
    <p:sldId id="318" r:id="rId50"/>
    <p:sldId id="319" r:id="rId51"/>
    <p:sldId id="320" r:id="rId52"/>
    <p:sldId id="321" r:id="rId53"/>
    <p:sldId id="322" r:id="rId54"/>
    <p:sldId id="323" r:id="rId55"/>
    <p:sldId id="324" r:id="rId56"/>
    <p:sldId id="326" r:id="rId57"/>
    <p:sldId id="327" r:id="rId58"/>
    <p:sldId id="325" r:id="rId59"/>
  </p:sldIdLst>
  <p:sldSz cx="9144000" cy="5143500" type="screen16x9"/>
  <p:notesSz cx="6858000" cy="9144000"/>
  <p:embeddedFontLst>
    <p:embeddedFont>
      <p:font typeface="Nunito" charset="0"/>
      <p:regular r:id="rId61"/>
      <p:bold r:id="rId62"/>
      <p:italic r:id="rId63"/>
      <p:boldItalic r:id="rId64"/>
    </p:embeddedFont>
    <p:embeddedFont>
      <p:font typeface="Calibri" pitchFamily="34" charset="0"/>
      <p:regular r:id="rId65"/>
      <p:bold r:id="rId66"/>
      <p:italic r:id="rId67"/>
      <p:boldItalic r:id="rId6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 snapToGrid="0">
      <p:cViewPr varScale="1">
        <p:scale>
          <a:sx n="115" d="100"/>
          <a:sy n="115" d="100"/>
        </p:scale>
        <p:origin x="-28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font" Target="fonts/font3.fntdata"/><Relationship Id="rId68" Type="http://schemas.openxmlformats.org/officeDocument/2006/relationships/font" Target="fonts/font8.fntdata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font" Target="fonts/font4.fntdata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font" Target="fonts/font7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2.fntdata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3465959c9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63465959c9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3465959c9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63465959c9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63465959c9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63465959c9_0_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63465959c9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63465959c9_0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63465959c9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63465959c9_0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63465959c9_0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63465959c9_0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63465959c9_0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63465959c9_0_3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63465959c9_0_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63465959c9_0_2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3465959c9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63465959c9_0_2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63465959c9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63465959c9_0_2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3465959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3465959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63465959c9_0_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63465959c9_0_2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63465959c9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63465959c9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63465959c9_0_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63465959c9_0_2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63465959c9_0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63465959c9_0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63465959c9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63465959c9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63465959c9_0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63465959c9_0_2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63465959c9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63465959c9_0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63465959c9_0_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63465959c9_0_2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63465959c9_0_3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63465959c9_0_3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63465959c9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63465959c9_0_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3465959c9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3465959c9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63465959c9_0_3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63465959c9_0_3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63465959c9_0_3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63465959c9_0_3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63465959c9_0_3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63465959c9_0_3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63465959c9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63465959c9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63465959c9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63465959c9_0_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63465959c9_0_3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63465959c9_0_3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63465959c9_0_3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63465959c9_0_3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63465959c9_0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63465959c9_0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63465959c9_0_3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63465959c9_0_3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63465959c9_0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63465959c9_0_4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3465959c9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3465959c9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63465959c9_0_4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63465959c9_0_4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63465959c9_0_4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63465959c9_0_4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63465959c9_0_4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63465959c9_0_4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63465959c9_0_4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63465959c9_0_4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63465959c9_0_4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63465959c9_0_4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63465959c9_0_4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63465959c9_0_4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63465959c9_0_4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63465959c9_0_4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63dcb399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63dcb399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63dcb3993f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63dcb3993f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63dcb3993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63dcb3993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3465959c9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3465959c9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63dcb3993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63dcb3993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63dcb3993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Google Shape;447;g63dcb3993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63dcb3993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63dcb3993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63dcb3993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63dcb3993f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63dcb3993f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63dcb3993f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63dcb3993f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63dcb3993f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63dcb3993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63dcb3993f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3465959c9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3465959c9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3465959c9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3465959c9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63465959c9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63465959c9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3465959c9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63465959c9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pt-BR" smtClean="0"/>
              <a:t>PLANO MUNICIPAL DE EDUCAÇÃO GASPAR</a:t>
            </a:r>
            <a:endParaRPr lang="pt-BR"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pt-BR" smtClean="0"/>
              <a:t>Zilma Mônica Sansão Benevenutti</a:t>
            </a:r>
          </a:p>
          <a:p>
            <a:pPr lvl="0"/>
            <a:r>
              <a:rPr lang="pt-BR" smtClean="0"/>
              <a:t>Secretária de Educação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2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Nunito" charset="0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pt-BR" sz="2000" dirty="0" smtClean="0">
              <a:latin typeface="Nunito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pt-BR" sz="2000" dirty="0" smtClean="0">
              <a:latin typeface="Nunito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73825" y="615142"/>
            <a:ext cx="764771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endParaRPr lang="pt-BR" dirty="0" smtClean="0">
              <a:latin typeface="Nunito"/>
              <a:ea typeface="Nunito"/>
              <a:cs typeface="Nunito"/>
              <a:sym typeface="Nunito"/>
            </a:endParaRPr>
          </a:p>
          <a:p>
            <a:pPr lvl="0" algn="just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endParaRPr lang="pt-BR" dirty="0" smtClean="0">
              <a:latin typeface="Nunito"/>
              <a:ea typeface="Nunito"/>
              <a:cs typeface="Nunito"/>
              <a:sym typeface="Nunito"/>
            </a:endParaRPr>
          </a:p>
          <a:p>
            <a:pPr lvl="0" algn="just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endParaRPr lang="pt-BR" dirty="0" smtClean="0">
              <a:latin typeface="Nunito"/>
              <a:ea typeface="Nunito"/>
              <a:cs typeface="Nunito"/>
              <a:sym typeface="Nunito"/>
            </a:endParaRPr>
          </a:p>
          <a:p>
            <a:pPr lvl="0" algn="just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endParaRPr lang="pt-BR" dirty="0" smtClean="0">
              <a:latin typeface="Nunito"/>
              <a:ea typeface="Nunito"/>
              <a:cs typeface="Nunito"/>
              <a:sym typeface="Nunito"/>
            </a:endParaRPr>
          </a:p>
          <a:p>
            <a:pPr lvl="0" algn="just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endParaRPr lang="pt-BR" dirty="0" smtClean="0">
              <a:latin typeface="Nunito"/>
              <a:ea typeface="Nunito"/>
              <a:cs typeface="Nunito"/>
              <a:sym typeface="Nunito"/>
            </a:endParaRPr>
          </a:p>
          <a:p>
            <a:pPr lvl="0" algn="just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endParaRPr lang="pt-BR" dirty="0" smtClean="0">
              <a:latin typeface="Nunito"/>
              <a:ea typeface="Nunito"/>
              <a:cs typeface="Nunito"/>
              <a:sym typeface="Nunito"/>
            </a:endParaRPr>
          </a:p>
          <a:p>
            <a:pPr lvl="0" algn="just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endParaRPr lang="pt-BR" dirty="0" smtClean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3825" y="473825"/>
            <a:ext cx="7938655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pt-BR" sz="2000" b="1" dirty="0" smtClean="0">
                <a:latin typeface="Nunito" charset="0"/>
                <a:ea typeface="Nunito"/>
                <a:cs typeface="Nunito"/>
                <a:sym typeface="Nunito"/>
              </a:rPr>
              <a:t>Acompanhamento </a:t>
            </a:r>
            <a:r>
              <a:rPr lang="pt-BR" sz="2000" dirty="0" smtClean="0">
                <a:latin typeface="Nunito" charset="0"/>
                <a:ea typeface="Nunito"/>
                <a:cs typeface="Nunito"/>
                <a:sym typeface="Nunito"/>
              </a:rPr>
              <a:t>da </a:t>
            </a:r>
            <a:r>
              <a:rPr lang="pt-BR" sz="2000" dirty="0" err="1" smtClean="0">
                <a:latin typeface="Nunito" charset="0"/>
                <a:ea typeface="Nunito"/>
                <a:cs typeface="Nunito"/>
                <a:sym typeface="Nunito"/>
              </a:rPr>
              <a:t>frequência</a:t>
            </a:r>
            <a:r>
              <a:rPr lang="pt-BR" sz="2000" dirty="0" smtClean="0">
                <a:latin typeface="Nunito" charset="0"/>
                <a:ea typeface="Nunito"/>
                <a:cs typeface="Nunito"/>
                <a:sym typeface="Nunito"/>
              </a:rPr>
              <a:t> escolar, programa APOIA;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endParaRPr lang="pt-BR" sz="2000" dirty="0" smtClean="0">
              <a:latin typeface="Nunito" charset="0"/>
              <a:ea typeface="Nunito"/>
              <a:cs typeface="Nunito"/>
              <a:sym typeface="Nunito"/>
            </a:endParaRP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pt-BR" sz="2000" dirty="0" smtClean="0">
                <a:latin typeface="Nunito" charset="0"/>
                <a:ea typeface="Nunito"/>
                <a:cs typeface="Nunito"/>
                <a:sym typeface="Nunito"/>
              </a:rPr>
              <a:t> </a:t>
            </a:r>
            <a:r>
              <a:rPr lang="pt-BR" sz="2000" b="1" dirty="0" smtClean="0">
                <a:latin typeface="Nunito" charset="0"/>
                <a:ea typeface="Nunito"/>
                <a:cs typeface="Nunito"/>
                <a:sym typeface="Nunito"/>
              </a:rPr>
              <a:t>Programas e Projetos </a:t>
            </a:r>
            <a:r>
              <a:rPr lang="pt-BR" sz="2000" dirty="0" smtClean="0">
                <a:latin typeface="Nunito" charset="0"/>
                <a:ea typeface="Nunito"/>
                <a:cs typeface="Nunito"/>
                <a:sym typeface="Nunito"/>
              </a:rPr>
              <a:t>desenvolvidos nas escolas em parceria com outras instituições ( </a:t>
            </a:r>
            <a:r>
              <a:rPr lang="pt-BR" sz="2000" dirty="0" smtClean="0">
                <a:latin typeface="Nunito" charset="0"/>
                <a:ea typeface="Nunito"/>
                <a:cs typeface="Nunito"/>
                <a:sym typeface="Nunito"/>
              </a:rPr>
              <a:t>PROERD e Palestras </a:t>
            </a:r>
            <a:r>
              <a:rPr lang="pt-BR" sz="2000" dirty="0" smtClean="0">
                <a:latin typeface="Nunito" charset="0"/>
                <a:ea typeface="Nunito"/>
                <a:cs typeface="Nunito"/>
                <a:sym typeface="Nunito"/>
              </a:rPr>
              <a:t>sobre drogas);</a:t>
            </a:r>
          </a:p>
          <a:p>
            <a:pPr algn="just">
              <a:spcBef>
                <a:spcPts val="1200"/>
              </a:spcBef>
            </a:pPr>
            <a:endParaRPr lang="pt-BR" sz="2000" dirty="0" smtClean="0">
              <a:latin typeface="Nunito" charset="0"/>
            </a:endParaRPr>
          </a:p>
          <a:p>
            <a:pPr lvl="0" algn="just">
              <a:spcBef>
                <a:spcPts val="1200"/>
              </a:spcBef>
              <a:buFontTx/>
              <a:buChar char="-"/>
            </a:pPr>
            <a:r>
              <a:rPr lang="pt-BR" sz="2000" b="1" dirty="0" smtClean="0">
                <a:latin typeface="Nunito"/>
                <a:ea typeface="Nunito"/>
                <a:cs typeface="Nunito"/>
                <a:sym typeface="Nunito"/>
              </a:rPr>
              <a:t> Realização </a:t>
            </a:r>
            <a:r>
              <a:rPr lang="pt-BR" sz="2000" b="1" dirty="0" smtClean="0">
                <a:latin typeface="Nunito"/>
                <a:ea typeface="Nunito"/>
                <a:cs typeface="Nunito"/>
                <a:sym typeface="Nunito"/>
              </a:rPr>
              <a:t>de diagnóstico 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para acompanhamento da aprendizagem do fundamental I;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endParaRPr lang="pt-BR" dirty="0" smtClean="0">
              <a:solidFill>
                <a:srgbClr val="FF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lvl="0" algn="just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endParaRPr lang="pt-BR" dirty="0" smtClean="0">
              <a:solidFill>
                <a:srgbClr val="FF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5" name="Retângulo 4"/>
          <p:cNvSpPr/>
          <p:nvPr/>
        </p:nvSpPr>
        <p:spPr>
          <a:xfrm>
            <a:off x="540327" y="623455"/>
            <a:ext cx="806334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pt-BR" sz="2000" b="1" dirty="0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Reforma e ampliação do espaço físico</a:t>
            </a:r>
            <a:r>
              <a:rPr lang="pt-BR" sz="2000" dirty="0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em unidades escolares: Construção de nova sede para a EEF. Olímpio </a:t>
            </a:r>
            <a:r>
              <a:rPr lang="pt-BR" sz="2000" dirty="0" err="1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Moretto</a:t>
            </a:r>
            <a:r>
              <a:rPr lang="pt-BR" sz="2000" dirty="0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– I</a:t>
            </a:r>
            <a:r>
              <a:rPr lang="pt-BR" sz="2000" i="1" dirty="0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nício da construção de nova sede</a:t>
            </a:r>
            <a:r>
              <a:rPr lang="pt-BR" sz="2000" dirty="0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; Reforma EEB. Norma Mônica – Reforma da cobertura e dos banheiros; EEB. Zenaide – Preventivo contra incêndio e drenagem;  EEB. </a:t>
            </a:r>
            <a:r>
              <a:rPr lang="pt-BR" sz="2000" dirty="0" err="1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Ferandino</a:t>
            </a:r>
            <a:r>
              <a:rPr lang="pt-BR" sz="2000" dirty="0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pt-BR" sz="2000" dirty="0" err="1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Dagnoni</a:t>
            </a:r>
            <a:r>
              <a:rPr lang="pt-BR" sz="2000" dirty="0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– Reforma da cobertura e fechamento da quadra; EEF. Augusto </a:t>
            </a:r>
            <a:r>
              <a:rPr lang="pt-BR" sz="2000" dirty="0" err="1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Scharamm</a:t>
            </a:r>
            <a:r>
              <a:rPr lang="pt-BR" sz="2000" dirty="0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– Reforma da cobertura e piso;</a:t>
            </a:r>
            <a:endParaRPr lang="pt-BR" sz="2000" dirty="0">
              <a:solidFill>
                <a:schemeClr val="tx2">
                  <a:lumMod val="10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4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2000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Programas de Interação entre as redes de ensino </a:t>
            </a:r>
            <a:r>
              <a:rPr lang="pt-BR" sz="2000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( Festival de Dança, Festival da Canção, Festival Literário, Festival da Poesia, Biblioteca Viva, Feira Municipal de Matemática);</a:t>
            </a:r>
          </a:p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2000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Atividades extra curriculares,</a:t>
            </a:r>
            <a:r>
              <a:rPr lang="pt-BR" sz="2000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contra turno (dança, coral, violão/teclado, fanfarra, teatro, artesanato);</a:t>
            </a:r>
          </a:p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2000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Atividades com modalidades esportivas </a:t>
            </a:r>
            <a:r>
              <a:rPr lang="pt-BR" sz="2000" smtClean="0">
                <a:solidFill>
                  <a:schemeClr val="tx2">
                    <a:lumMod val="1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(treinamentos esportivos de: futsal, futebol, judô, karatê, xadrez, vôlei);</a:t>
            </a: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0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Implementação da Política de Educação Especial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com profissionais especialistas em todas as Unidades Educativas, e criação das salas de Atendimento Educacional Especializado;</a:t>
            </a:r>
          </a:p>
          <a:p>
            <a:pPr marL="0" lvl="0" indent="0" algn="just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Organização pedagógica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para saídas de estudos com transporte escolar de estudantes do Ensino fundamental I e II;</a:t>
            </a:r>
          </a:p>
          <a:p>
            <a:pPr marL="0" lvl="0" indent="0" algn="just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Oferta de alimentação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com segurança alimentar e nutricional. (acompanhamento de nutricionistas)</a:t>
            </a:r>
          </a:p>
          <a:p>
            <a:pPr marL="0" lvl="0" indent="0" algn="just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FontTx/>
              <a:buChar char="-"/>
            </a:pPr>
            <a:endParaRPr sz="2000">
              <a:solidFill>
                <a:srgbClr val="FF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1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Aquisições de materiais pedagógicos,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brinquedos, livros, mobiliários e equipamentos tecnológicos, jogos( material dourado, ábaco, </a:t>
            </a:r>
            <a:r>
              <a:rPr lang="pt-BR" sz="2000" dirty="0" err="1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tangrans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e jogos..); Aquisição de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material de Educação Física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(bolas de todas as modalidades esportivas desenvolvidas nas escolas, redes, cones, bombas de inflar, jogos, raquetes); 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Realização de assessoria técnico/pedagógico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para a realização de Mostras de Trabalho e Feira de Matemática; 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Formação continuada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para os profissionais do  Ensino Fundamental I e II;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2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Arial"/>
                <a:cs typeface="Arial"/>
                <a:sym typeface="Nunito"/>
              </a:rPr>
              <a:t>-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Realização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de eventos esportivos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escolares em parceria com a Fundação de Esportes (Moleque Bom de Bola, Jogos Escolares de SC, Etapa Classificatória dos Jogos Escolares Municipais, Festival Esportivo Escolar dos 4º e 5º anos, Etapa Final dos Jogos Escolares Municipais) e Programa de Iniciação Esportiva;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Projeto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Apoio Pedagógico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, aulas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contra turno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para alunos com dificuldades de aprendizagem do Fundamental I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Manutenção e ampliação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do quadro de pessoal;</a:t>
            </a: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FontTx/>
              <a:buChar char="-"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4"/>
          <p:cNvSpPr txBox="1">
            <a:spLocks noGrp="1"/>
          </p:cNvSpPr>
          <p:nvPr>
            <p:ph type="title"/>
          </p:nvPr>
        </p:nvSpPr>
        <p:spPr>
          <a:xfrm>
            <a:off x="819150" y="597675"/>
            <a:ext cx="7505700" cy="41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Meta 3: </a:t>
            </a:r>
            <a:r>
              <a:rPr lang="pt-BR" dirty="0">
                <a:highlight>
                  <a:srgbClr val="FFFFFF"/>
                </a:highlight>
              </a:rPr>
              <a:t>Colaborar com a universalização, até 2016, do atendimento escolar para toda a população de 15 (quinze) a 17 (dezessete) anos de idade e elevar, até o final do período de vigência deste</a:t>
            </a:r>
            <a:r>
              <a:rPr lang="pt-BR" dirty="0"/>
              <a:t> Plano</a:t>
            </a:r>
            <a:r>
              <a:rPr lang="pt-BR" dirty="0">
                <a:highlight>
                  <a:srgbClr val="FFFFFF"/>
                </a:highlight>
              </a:rPr>
              <a:t>, a taxa líquida de matrículas no ensino médio para um valor entre 90% (noventa por cento) e 95% (noventa e cinco por cento).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5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Programas de interação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entre as redes de ensino ( Festival de Dança, Festival da Canção, Festival Literário, Festival da Poesia, Biblioteca Viva, Feira Municipal de Matemática, Programa de Iniciação Esportiva);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6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Meta 4:</a:t>
            </a:r>
            <a:r>
              <a:rPr lang="pt-BR"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pt-BR" sz="28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Universalizar, para a população de 4 (quatro) a 17 (dezessete) anos com deficiência, transtornos globais do desenvolvimento e altas habilidades ou superdotação, o acesso à</a:t>
            </a:r>
            <a:r>
              <a:rPr lang="pt-BR"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educação </a:t>
            </a:r>
            <a:r>
              <a:rPr lang="pt-BR" sz="28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básica e ao atendimento educacional especializado, preferencialmente na rede regular de ensino, com a garantia de sistema educacional inclusivo, de salas de recursos multifuncionais, classes, escolas ou serviços especializados, públicos ou conveniados.</a:t>
            </a:r>
            <a:endParaRPr sz="3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7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Implementação da Política de Educação Especial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com profissionais especialistas em todas as Unidades Educativas;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2286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Implementação de novas salas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de Atendimento Educacional Especializado;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Reformas e adequações em Unidades Escolares para promover a acessibilidade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dos alunos com deficiência; EEB. Vitório Anacleto Cardoso, EEB. Luiz </a:t>
            </a:r>
            <a:r>
              <a:rPr lang="pt-BR" sz="2000" dirty="0" err="1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Franzói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, EEF. Olímpio </a:t>
            </a:r>
            <a:r>
              <a:rPr lang="pt-BR" sz="2000" dirty="0" err="1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Moretto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;</a:t>
            </a:r>
            <a:endParaRPr sz="2000" smtClean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729500" y="1638650"/>
            <a:ext cx="7505700" cy="15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dirty="0"/>
              <a:t>Ações Desenvolvidas pela Secretaria da Educação </a:t>
            </a:r>
            <a:r>
              <a:rPr lang="pt-BR" dirty="0" smtClean="0"/>
              <a:t>2017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8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Levantamento estatístico e acompanhamento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das matrículas de alunos público alvo da Educação Especial através do CENSO Escolar;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Formação Continuada para os profissionais da Educação Especial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, bem como com todos os demais profissionais da Rede Municipal com a temática Educação Especial Inclusiva; 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9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Participação em eventos escolares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(Festival de Dança, Festival da Canção, Festival Literário, Festival da Poesia, Biblioteca Viva, Feira Municipal de Matemática);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Aquisição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de recursos pedagógicos e tecnológicos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(jogos, livros, brinquedos, </a:t>
            </a:r>
            <a:r>
              <a:rPr lang="pt-BR" sz="2000" dirty="0" err="1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tablets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);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FontTx/>
              <a:buChar char="-"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0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Promoção de parcerias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com instituições comunitárias, filantrópicas sem fins lucrativos, tais como AMA, APAE Gaspar e Grupo Autismo. Além de parcerias através de projetos com Instituições de Ensino Superior, como FURB e IFSC;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Articulação </a:t>
            </a:r>
            <a:r>
              <a:rPr lang="pt-BR" sz="2000" b="1" dirty="0" err="1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Intersetorial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: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Saúde, Assistência Social, SEFOPPE;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Reunião com pais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, nas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Unidades;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1"/>
          <p:cNvSpPr txBox="1">
            <a:spLocks noGrp="1"/>
          </p:cNvSpPr>
          <p:nvPr>
            <p:ph type="body" idx="1"/>
          </p:nvPr>
        </p:nvSpPr>
        <p:spPr>
          <a:xfrm>
            <a:off x="382950" y="1096050"/>
            <a:ext cx="8378100" cy="3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Meta 5: </a:t>
            </a: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Alfabetizar todas as crianças aos 6 (seis) anos de idade ou até, no máximo, o final do 3º (terceiro) ano do ensino fundamental.</a:t>
            </a:r>
            <a:endParaRPr sz="3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2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Programas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 projetos desenvolvidos nas escolas em parceria com outras instituições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(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PROERD e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Palestras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sobre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drogas);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Projeto Apoio Pedagógico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, aulas contra turno para alunos com dificuldades de aprendizagem do Fundamental I;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-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Realização de diagnóstico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para acompanhamento da aprendizagem do fundamental I;</a:t>
            </a:r>
          </a:p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-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Acompanhamento da </a:t>
            </a:r>
            <a:r>
              <a:rPr lang="pt-BR" sz="2000" b="1" dirty="0" err="1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frequência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escolar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(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Sistema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APOIA);</a:t>
            </a:r>
          </a:p>
          <a:p>
            <a:pPr marL="0" lvl="0" indent="0">
              <a:spcBef>
                <a:spcPts val="1200"/>
              </a:spcBef>
              <a:spcAft>
                <a:spcPts val="1600"/>
              </a:spcAft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 charset="0"/>
              </a:rPr>
              <a:t>-  </a:t>
            </a:r>
            <a:r>
              <a:rPr lang="pt-BR" sz="2000" b="1" dirty="0" smtClean="0">
                <a:solidFill>
                  <a:srgbClr val="000000"/>
                </a:solidFill>
                <a:latin typeface="Nunito" charset="0"/>
              </a:rPr>
              <a:t>Elaboração</a:t>
            </a:r>
            <a:r>
              <a:rPr lang="pt-BR" sz="2000" dirty="0" smtClean="0">
                <a:solidFill>
                  <a:srgbClr val="000000"/>
                </a:solidFill>
                <a:latin typeface="Nunito" charset="0"/>
              </a:rPr>
              <a:t> do documento norteador do PPP (Projeto Político Pedagógico);</a:t>
            </a: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5"/>
          <p:cNvSpPr txBox="1">
            <a:spLocks noGrp="1"/>
          </p:cNvSpPr>
          <p:nvPr>
            <p:ph type="body" idx="1"/>
          </p:nvPr>
        </p:nvSpPr>
        <p:spPr>
          <a:xfrm>
            <a:off x="404325" y="1067850"/>
            <a:ext cx="8378100" cy="36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Meta 6: </a:t>
            </a: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Oferecer</a:t>
            </a:r>
            <a:r>
              <a:rPr lang="pt-BR"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educação </a:t>
            </a: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em tempo integral em, no mínimo, 50% (cinquenta por cento) das escolas públicas, de forma a atender, pelo menos, 25% (vinte e cinco por cento) dos(as) alunos(as) da educação básica.</a:t>
            </a:r>
            <a:endParaRPr sz="30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6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O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ferta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de alimentação com segurança alimentar e nutricional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. (acompanhamento de nutricionistas) três refeições diária ( café da manhã, almoço e café da tarde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);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Oficinas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na EEB. Aninha Pamplona Rosa de música, jogos, informática, linguagem, dança, teatro, leitura,artes;</a:t>
            </a:r>
          </a:p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Organização pedagógica para saídas de estudos com transporte escolar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de estudantes do Ensino Fundamental I;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endParaRPr lang="pt-BR" sz="2000" dirty="0" smtClean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FontTx/>
              <a:buChar char="-"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8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Oficinas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na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EEB.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Angélica de Souza Costa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de inclusão digital, robótica, mediadora de leitura, linguagem Alfabetização e Matemática, teatro, dança, artesanato, </a:t>
            </a:r>
            <a:r>
              <a:rPr lang="pt-BR" sz="2000" dirty="0" err="1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karatê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, música e jogos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;</a:t>
            </a:r>
          </a:p>
          <a:p>
            <a:pPr marL="0" lvl="0" indent="0" algn="just">
              <a:lnSpc>
                <a:spcPct val="150000"/>
              </a:lnSpc>
              <a:buFontTx/>
              <a:buChar char="-"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Aquisições de materiais pedagógicos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, brinquedos, livros, mobiliários e equipamentos tecnológicos, jogos( material dourado, ábaco, </a:t>
            </a:r>
            <a:r>
              <a:rPr lang="pt-BR" sz="2000" dirty="0" err="1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tangrans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e jogos..);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Manutenção e ampliação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do quadro de pessoal;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Implementação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de sala de atendimento especializado na EEB. Angélica Costa;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pt-BR" sz="2000" dirty="0" smtClean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Tx/>
              <a:buChar char="-"/>
            </a:pP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0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Meta 7: </a:t>
            </a: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Fomentar a qualidade da educação básica em todas as etapas e modalidades, com melhoria do fluxo escolar e da aprendizagem, de modo a atingir as seguintes metas municipais para o Índice de Desenvolvimento da</a:t>
            </a:r>
            <a:r>
              <a:rPr lang="pt-BR"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Educação </a:t>
            </a: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Básica - IDEB: 6,0 nos anos iniciais do ensino fundamental; 5,5 nos anos finais do ensino fundamental e 5,2 no ensino médio.</a:t>
            </a:r>
            <a:endParaRPr sz="30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333333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51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Projeto Apoio Pedagógico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, aulas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contra turno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para alunos com dificuldades de aprendizagem do Fundamental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I, nos </a:t>
            </a:r>
            <a:r>
              <a:rPr lang="pt-BR" sz="2000" dirty="0" err="1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polos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: EEB. Luiz </a:t>
            </a:r>
            <a:r>
              <a:rPr lang="pt-BR" sz="2000" dirty="0" err="1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Franzói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, EEB. Vitório Anacleto Cardoso, EEB. </a:t>
            </a:r>
            <a:r>
              <a:rPr lang="pt-BR" sz="2000" dirty="0" err="1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Ferandino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pt-BR" sz="2000" dirty="0" err="1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Dagnoni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, EEB. Dolores </a:t>
            </a:r>
            <a:r>
              <a:rPr lang="pt-BR" sz="2000" dirty="0" err="1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Krauss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e EEB. Norma Mônica </a:t>
            </a:r>
            <a:r>
              <a:rPr lang="pt-BR" sz="2000" dirty="0" err="1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Sabel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Atendimento Especializado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(psicólogo, psicopedagogo e fonoaudiólogo);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Acompanhamento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 </a:t>
            </a:r>
            <a:r>
              <a:rPr lang="pt-BR" sz="2000" dirty="0" err="1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frequência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escolar (Sistema APOIA);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FontTx/>
              <a:buChar char="-"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38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Meta 1: </a:t>
            </a:r>
            <a:r>
              <a:rPr lang="pt-BR">
                <a:highlight>
                  <a:srgbClr val="FFFFFF"/>
                </a:highlight>
              </a:rPr>
              <a:t>universalizar, até 2016, a educação infantil na pré-escola para as crianças de 4 (quatro) a 5 (cinco) anos de idade e ampliar a oferta de</a:t>
            </a:r>
            <a:r>
              <a:rPr lang="pt-BR"/>
              <a:t> educação </a:t>
            </a:r>
            <a:r>
              <a:rPr lang="pt-BR">
                <a:highlight>
                  <a:srgbClr val="FFFFFF"/>
                </a:highlight>
              </a:rPr>
              <a:t>infantil em creches de forma a atender, no mínimo, 50% (cinquenta por cento) das crianças de até 3 (três) anos até o final da vigência deste Plano.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2"/>
          <p:cNvSpPr txBox="1">
            <a:spLocks noGrp="1"/>
          </p:cNvSpPr>
          <p:nvPr>
            <p:ph type="body" idx="1"/>
          </p:nvPr>
        </p:nvSpPr>
        <p:spPr>
          <a:xfrm>
            <a:off x="404325" y="705225"/>
            <a:ext cx="8378100" cy="406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Programas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 projetos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desenvolvidos nas escolas em parceria com outras instituições (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PROERD e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Palestras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sobre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drogas);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sym typeface="Nunito"/>
              </a:rPr>
              <a:t> Programas de interação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sym typeface="Nunito"/>
              </a:rPr>
              <a:t>entre as redes de ensino ( Festival de Dança, Festival da Canção, Festival Literário, Festival da Poesia, Biblioteca Viva, Feira Municipal de Matemática;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sym typeface="Nunito"/>
              </a:rPr>
              <a:t>-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sym typeface="Nunito"/>
              </a:rPr>
              <a:t>Atividades extra curriculares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sym typeface="Nunito"/>
              </a:rPr>
              <a:t>, contra turno (dança, coral, violão/teclado, fanfarra, teatro, artesanato);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Tx/>
              <a:buChar char="-"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3"/>
          <p:cNvSpPr txBox="1">
            <a:spLocks noGrp="1"/>
          </p:cNvSpPr>
          <p:nvPr>
            <p:ph type="body" idx="1"/>
          </p:nvPr>
        </p:nvSpPr>
        <p:spPr>
          <a:xfrm>
            <a:off x="379387" y="379387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pt-BR" sz="2000" b="1" dirty="0" smtClean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Atividades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com modalidades esportivas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(treinamentos esportivos de: futsal, futebol, judô, </a:t>
            </a:r>
            <a:r>
              <a:rPr lang="pt-BR" sz="2000" dirty="0" err="1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karatê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, xadrez, vôlei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);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Oferta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de transporte escolar, programa suplementar de material escolar, aquisição de equipamentos e recursos tecnológicos, acesso a rede mundial de computadores;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Tx/>
              <a:buChar char="-"/>
            </a:pP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5"/>
          <p:cNvSpPr txBox="1">
            <a:spLocks noGrp="1"/>
          </p:cNvSpPr>
          <p:nvPr>
            <p:ph type="body" idx="1"/>
          </p:nvPr>
        </p:nvSpPr>
        <p:spPr>
          <a:xfrm>
            <a:off x="404325" y="277975"/>
            <a:ext cx="8378100" cy="448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Meta  8: Elevar a escolaridade média da população de 18 (dezoito) a 29 (vinte e nove) anos de idade, de modo a alcançar, no mínimo, 12 (doze) anos de estudo no último ano de vigência deste</a:t>
            </a:r>
            <a:r>
              <a:rPr lang="pt-BR"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Plano</a:t>
            </a:r>
            <a:r>
              <a:rPr lang="pt-BR" sz="28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, para as populações do campo, e dos 25% (vinte e cinco por cento) mais pobres, igualando a escolaridade média entre negros e não negros declarados à Fundação Instituto Brasileiro de Geografia e Estatística - IBGE.</a:t>
            </a:r>
            <a:endParaRPr sz="28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56"/>
          <p:cNvSpPr txBox="1">
            <a:spLocks noGrp="1"/>
          </p:cNvSpPr>
          <p:nvPr>
            <p:ph type="body" idx="1"/>
          </p:nvPr>
        </p:nvSpPr>
        <p:spPr>
          <a:xfrm>
            <a:off x="404325" y="987325"/>
            <a:ext cx="8378100" cy="378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Divulgação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 estímulo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para a participação em exame de certificação e conclusão do Ensino Fundamental;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7"/>
          <p:cNvSpPr txBox="1">
            <a:spLocks noGrp="1"/>
          </p:cNvSpPr>
          <p:nvPr>
            <p:ph type="body" idx="1"/>
          </p:nvPr>
        </p:nvSpPr>
        <p:spPr>
          <a:xfrm>
            <a:off x="404325" y="766950"/>
            <a:ext cx="8378100" cy="40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Meta 9: Elevar a taxa de alfabetização da população com 15 (quinze) anos ou mais de idade para 98% (noventa e oito por cento) até 2017 e, até o final da vigência deste Plano, reduzir em 50% (cinquenta por cento) a taxa de analfabetismo funcional.</a:t>
            </a:r>
            <a:endParaRPr sz="30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58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Realização de formações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voltadas às especificidades da EJA;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Disponibilização do espaço físico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para a EJA;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Materiais pedagógicos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( livros, literatura, jogos, material escolar);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59"/>
          <p:cNvSpPr txBox="1">
            <a:spLocks noGrp="1"/>
          </p:cNvSpPr>
          <p:nvPr>
            <p:ph type="body" idx="1"/>
          </p:nvPr>
        </p:nvSpPr>
        <p:spPr>
          <a:xfrm>
            <a:off x="404325" y="677025"/>
            <a:ext cx="8378100" cy="409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Transporte Escolar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Aquisição e manutenção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de equipamentos tecnológicos e material de consumo;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Oferta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de alimentação;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Manutenção e ampliação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do quadro de pessoal;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60"/>
          <p:cNvSpPr txBox="1">
            <a:spLocks noGrp="1"/>
          </p:cNvSpPr>
          <p:nvPr>
            <p:ph type="body" idx="1"/>
          </p:nvPr>
        </p:nvSpPr>
        <p:spPr>
          <a:xfrm>
            <a:off x="404325" y="836875"/>
            <a:ext cx="8378100" cy="39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Meta 10: Oferecer, no mínimo, 10% (dez por cento) das matrículas de educação de jovens e adultos, nos ensinos fundamental e médio, na forma integrada à educação profissional, até ao final da vigência do Plano.</a:t>
            </a:r>
            <a:endParaRPr sz="30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62"/>
          <p:cNvSpPr txBox="1">
            <a:spLocks noGrp="1"/>
          </p:cNvSpPr>
          <p:nvPr>
            <p:ph type="body" idx="1"/>
          </p:nvPr>
        </p:nvSpPr>
        <p:spPr>
          <a:xfrm>
            <a:off x="404325" y="921500"/>
            <a:ext cx="8378100" cy="3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Meta 11: Triplicar as matrículas da</a:t>
            </a:r>
            <a:r>
              <a:rPr lang="pt-BR"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educação </a:t>
            </a: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profissional técnica de nível médio, assegurando a qualidade da oferta e, pelo menos, 80% (oitenta por cento) da expansão no segmento público.</a:t>
            </a:r>
            <a:endParaRPr sz="30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64"/>
          <p:cNvSpPr txBox="1">
            <a:spLocks noGrp="1"/>
          </p:cNvSpPr>
          <p:nvPr>
            <p:ph type="body" idx="1"/>
          </p:nvPr>
        </p:nvSpPr>
        <p:spPr>
          <a:xfrm>
            <a:off x="404325" y="921500"/>
            <a:ext cx="8378100" cy="3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Meta 12: Incentivar a ampliação da oferta de vagas no ensino superior, por meio da expansão e interiorização da Rede Federal de Educação Superior, da Rede Federal de</a:t>
            </a:r>
            <a:r>
              <a:rPr lang="pt-BR"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Educação </a:t>
            </a: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Profissional, Científica e Tecnológica e do Sistema Universidade Aberta do Brasil.</a:t>
            </a:r>
            <a:endParaRPr sz="30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6"/>
          <p:cNvSpPr txBox="1">
            <a:spLocks noGrp="1"/>
          </p:cNvSpPr>
          <p:nvPr>
            <p:ph type="body" idx="1"/>
          </p:nvPr>
        </p:nvSpPr>
        <p:spPr>
          <a:xfrm>
            <a:off x="426923" y="334385"/>
            <a:ext cx="8180400" cy="44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Criação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 Comissão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de Ações para a Educação Infantil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;</a:t>
            </a: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48887" y="1180407"/>
            <a:ext cx="6799811" cy="1007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55600">
              <a:lnSpc>
                <a:spcPct val="150000"/>
              </a:lnSpc>
              <a:buSzPts val="2000"/>
            </a:pPr>
            <a:r>
              <a:rPr lang="pt-BR" sz="2000" b="1" dirty="0" smtClean="0">
                <a:latin typeface="Nunito"/>
                <a:ea typeface="Nunito"/>
                <a:cs typeface="Nunito"/>
                <a:sym typeface="Nunito"/>
              </a:rPr>
              <a:t>- Reorganização de turmas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 em Unidades de Ensino (Escolas e </a:t>
            </a:r>
            <a:r>
              <a:rPr lang="pt-BR" sz="2000" dirty="0" err="1" smtClean="0">
                <a:latin typeface="Nunito"/>
                <a:ea typeface="Nunito"/>
                <a:cs typeface="Nunito"/>
                <a:sym typeface="Nunito"/>
              </a:rPr>
              <a:t>CDIs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);</a:t>
            </a:r>
            <a:endParaRPr lang="pt-BR" sz="20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65265" y="2286000"/>
            <a:ext cx="674162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Tx/>
              <a:buChar char="-"/>
            </a:pPr>
            <a:r>
              <a:rPr lang="pt-BR" sz="2000" b="1" dirty="0" smtClean="0">
                <a:latin typeface="Nunito"/>
                <a:ea typeface="Nunito"/>
                <a:cs typeface="Nunito"/>
                <a:sym typeface="Nunito"/>
              </a:rPr>
              <a:t>Análise das demandas e projeções de turmas 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do     ano seguinte;</a:t>
            </a:r>
          </a:p>
          <a:p>
            <a:pPr lvl="0" algn="just">
              <a:lnSpc>
                <a:spcPct val="150000"/>
              </a:lnSpc>
            </a:pPr>
            <a:endParaRPr lang="pt-BR" sz="2000" dirty="0" smtClean="0">
              <a:latin typeface="Nunito"/>
              <a:ea typeface="Nunito"/>
              <a:cs typeface="Nunito"/>
              <a:sym typeface="Nunito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000" b="1" dirty="0" smtClean="0">
                <a:latin typeface="Nunito" charset="0"/>
                <a:ea typeface="Nunito"/>
                <a:cs typeface="Nunito"/>
                <a:sym typeface="Nunito"/>
              </a:rPr>
              <a:t> Abertura turmas novas </a:t>
            </a:r>
            <a:r>
              <a:rPr lang="pt-BR" sz="2000" dirty="0" smtClean="0">
                <a:latin typeface="Nunito" charset="0"/>
                <a:ea typeface="Nunito"/>
                <a:cs typeface="Nunito"/>
                <a:sym typeface="Nunito"/>
              </a:rPr>
              <a:t>em Escolas, como:  EEB. Belchior, EEB. </a:t>
            </a:r>
            <a:r>
              <a:rPr lang="pt-BR" sz="2000" dirty="0" err="1" smtClean="0">
                <a:latin typeface="Nunito" charset="0"/>
                <a:ea typeface="Nunito"/>
                <a:cs typeface="Nunito"/>
                <a:sym typeface="Nunito"/>
              </a:rPr>
              <a:t>Ferandino</a:t>
            </a:r>
            <a:r>
              <a:rPr lang="pt-BR" sz="2000" dirty="0" smtClean="0">
                <a:latin typeface="Nunito" charset="0"/>
                <a:ea typeface="Nunito"/>
                <a:cs typeface="Nunito"/>
                <a:sym typeface="Nunito"/>
              </a:rPr>
              <a:t> </a:t>
            </a:r>
            <a:r>
              <a:rPr lang="pt-BR" sz="2000" dirty="0" err="1" smtClean="0">
                <a:latin typeface="Nunito" charset="0"/>
                <a:ea typeface="Nunito"/>
                <a:cs typeface="Nunito"/>
                <a:sym typeface="Nunito"/>
              </a:rPr>
              <a:t>Dagnoni</a:t>
            </a:r>
            <a:r>
              <a:rPr lang="pt-BR" sz="2000" dirty="0" smtClean="0">
                <a:latin typeface="Nunito" charset="0"/>
                <a:ea typeface="Nunito"/>
                <a:cs typeface="Nunito"/>
                <a:sym typeface="Nunito"/>
              </a:rPr>
              <a:t>;</a:t>
            </a:r>
            <a:endParaRPr lang="pt-BR" sz="2000" dirty="0" smtClean="0">
              <a:latin typeface="Nunito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 </a:t>
            </a:r>
          </a:p>
          <a:p>
            <a:pPr lvl="0" algn="just">
              <a:lnSpc>
                <a:spcPct val="150000"/>
              </a:lnSpc>
              <a:buFontTx/>
              <a:buChar char="-"/>
            </a:pPr>
            <a:endParaRPr lang="pt-BR" sz="2000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65"/>
          <p:cNvSpPr txBox="1">
            <a:spLocks noGrp="1"/>
          </p:cNvSpPr>
          <p:nvPr>
            <p:ph type="body" idx="1"/>
          </p:nvPr>
        </p:nvSpPr>
        <p:spPr>
          <a:xfrm>
            <a:off x="404325" y="667625"/>
            <a:ext cx="8378100" cy="409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Divulgação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 oferta de Ensino Superior no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Município, UNIASELVI;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Apoiar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a ampliação da oferta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( </a:t>
            </a:r>
            <a:r>
              <a:rPr lang="pt-BR" sz="2000" dirty="0" err="1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Polos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das instituições UNIASSELVI, UNICESUMAR) no município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;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pt-BR" sz="2000" dirty="0" smtClean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Projeto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de extensão Arte na escola; 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66"/>
          <p:cNvSpPr txBox="1">
            <a:spLocks noGrp="1"/>
          </p:cNvSpPr>
          <p:nvPr>
            <p:ph type="body" idx="1"/>
          </p:nvPr>
        </p:nvSpPr>
        <p:spPr>
          <a:xfrm>
            <a:off x="404325" y="921500"/>
            <a:ext cx="8378100" cy="3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Meta 13: Incentivar a elevação da qualidade da educação superior e ampliar a proporção de mestres e doutores do corpo docente em efetivo exercício no conjunto do sistema de</a:t>
            </a:r>
            <a:r>
              <a:rPr lang="pt-BR"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educação </a:t>
            </a: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superior para 80% (oitenta por cento), sendo, do total, no mínimo, 40% (quarenta por cento) doutores, até ao final da vigência do Plano.</a:t>
            </a:r>
            <a:endParaRPr sz="30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67"/>
          <p:cNvSpPr txBox="1">
            <a:spLocks noGrp="1"/>
          </p:cNvSpPr>
          <p:nvPr>
            <p:ph type="body" idx="1"/>
          </p:nvPr>
        </p:nvSpPr>
        <p:spPr>
          <a:xfrm>
            <a:off x="382950" y="1683150"/>
            <a:ext cx="8378100" cy="30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Incentivo à participação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em cursos de pós-graduação voltadas à educação;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68"/>
          <p:cNvSpPr txBox="1">
            <a:spLocks noGrp="1"/>
          </p:cNvSpPr>
          <p:nvPr>
            <p:ph type="body" idx="1"/>
          </p:nvPr>
        </p:nvSpPr>
        <p:spPr>
          <a:xfrm>
            <a:off x="404325" y="921500"/>
            <a:ext cx="8378100" cy="3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Meta 14: Incentivar e acompanhar a expansão do financiamento da Pós-Graduação Stricto Sensu na área da</a:t>
            </a:r>
            <a:r>
              <a:rPr lang="pt-BR"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Educação</a:t>
            </a: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, por meio do Conselho</a:t>
            </a:r>
            <a:r>
              <a:rPr lang="pt-BR"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Municipal </a:t>
            </a: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para o Ensino Superior.</a:t>
            </a:r>
            <a:endParaRPr sz="30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70"/>
          <p:cNvSpPr txBox="1">
            <a:spLocks noGrp="1"/>
          </p:cNvSpPr>
          <p:nvPr>
            <p:ph type="body" idx="1"/>
          </p:nvPr>
        </p:nvSpPr>
        <p:spPr>
          <a:xfrm>
            <a:off x="404325" y="362600"/>
            <a:ext cx="8378100" cy="44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Meta 15: Contribuir conjuntamente com União e Estado, com base em</a:t>
            </a:r>
            <a:r>
              <a:rPr lang="pt-BR"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plano </a:t>
            </a:r>
            <a:r>
              <a:rPr lang="pt-BR" sz="28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estratégico que apresente diagnóstico das necessidades de formação de profissionais da educação e da capacidade de atendimento, por parte de instituições públicas e comunitárias de </a:t>
            </a:r>
            <a:r>
              <a:rPr lang="pt-BR"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educação </a:t>
            </a:r>
            <a:r>
              <a:rPr lang="pt-BR" sz="28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superior existentes nos Estados, Distrito Federal e Municípios, e definir obrigações recíprocas entre os partícipes.</a:t>
            </a:r>
            <a:endParaRPr sz="28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71"/>
          <p:cNvSpPr txBox="1">
            <a:spLocks noGrp="1"/>
          </p:cNvSpPr>
          <p:nvPr>
            <p:ph type="body" idx="1"/>
          </p:nvPr>
        </p:nvSpPr>
        <p:spPr>
          <a:xfrm>
            <a:off x="290945" y="482138"/>
            <a:ext cx="8470105" cy="43042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Participação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do Fórum e do Plano Estadual de Educação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;</a:t>
            </a:r>
          </a:p>
          <a:p>
            <a:pPr marL="0" lvl="0" indent="0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Formação continuada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para os profissionais do Ensino Infantil,  Fundamental I e II;</a:t>
            </a:r>
          </a:p>
          <a:p>
            <a:pPr marL="0" lvl="0" indent="0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Estágio remunerado;</a:t>
            </a:r>
          </a:p>
          <a:p>
            <a:pPr marL="0" lvl="0" indent="0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Divulgação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da oferta de Ensino Superior no município;</a:t>
            </a:r>
          </a:p>
          <a:p>
            <a:pPr marL="0" lvl="0" indent="0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endParaRPr lang="pt-BR" sz="2000" dirty="0" smtClean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endParaRPr lang="pt-BR" sz="2000" dirty="0" smtClean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72"/>
          <p:cNvSpPr txBox="1">
            <a:spLocks noGrp="1"/>
          </p:cNvSpPr>
          <p:nvPr>
            <p:ph type="body" idx="1"/>
          </p:nvPr>
        </p:nvSpPr>
        <p:spPr>
          <a:xfrm>
            <a:off x="404325" y="325000"/>
            <a:ext cx="8378100" cy="444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Meta 16: Formar 75% (setenta e cinco por cento) dos professores da educação básica em nível de pós-graduação até o último ano de vigência deste Plano e garantir a todos os profissionais da educação básica formação continuada em sua área de atuação, considerando as necessidades, demandas e contextualizações dos sistemas de ensino.</a:t>
            </a:r>
            <a:endParaRPr sz="30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73"/>
          <p:cNvSpPr txBox="1">
            <a:spLocks noGrp="1"/>
          </p:cNvSpPr>
          <p:nvPr>
            <p:ph type="body" idx="1"/>
          </p:nvPr>
        </p:nvSpPr>
        <p:spPr>
          <a:xfrm>
            <a:off x="382950" y="1547400"/>
            <a:ext cx="8378100" cy="3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Incentivo aos profissionais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para o desenvolvimento de estudos e pesquisas, visando a qualificação da Educação Pública Municipal;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74"/>
          <p:cNvSpPr txBox="1">
            <a:spLocks noGrp="1"/>
          </p:cNvSpPr>
          <p:nvPr>
            <p:ph type="body" idx="1"/>
          </p:nvPr>
        </p:nvSpPr>
        <p:spPr>
          <a:xfrm>
            <a:off x="404325" y="353200"/>
            <a:ext cx="8378100" cy="441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Meta 17: Valorizar os profissionais do magistério da rede pública de</a:t>
            </a:r>
            <a:r>
              <a:rPr lang="pt-BR"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educação </a:t>
            </a:r>
            <a:r>
              <a:rPr lang="pt-BR" sz="28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básica, assegurando, no prazo de 2 (dois) anos, a revisão e reestruturação do plano de carreira, que tem como referência o piso nacional, definido em lei federal, nos termos do inciso VIII, do artigo 206, da Constituição Federal, a fim de equiparar o rendimento médio dos demais profissionais com escolaridade equivalente, até o final do 6º (sexto) ano da vigência deste</a:t>
            </a:r>
            <a:r>
              <a:rPr lang="pt-BR"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Plano</a:t>
            </a:r>
            <a:r>
              <a:rPr lang="pt-BR" sz="28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.</a:t>
            </a:r>
            <a:endParaRPr sz="28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333333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75"/>
          <p:cNvSpPr txBox="1">
            <a:spLocks noGrp="1"/>
          </p:cNvSpPr>
          <p:nvPr>
            <p:ph type="body" idx="1"/>
          </p:nvPr>
        </p:nvSpPr>
        <p:spPr>
          <a:xfrm>
            <a:off x="338500" y="535975"/>
            <a:ext cx="8378100" cy="3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Realização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de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rocesso seletivo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para preenchimento de vagas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;</a:t>
            </a:r>
          </a:p>
          <a:p>
            <a:pPr marL="0" lv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Realização de  processo emergencial 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para preenchimento de vagas;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pt-BR" sz="2000" dirty="0" smtClean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pt-BR" sz="2000" dirty="0" smtClean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7"/>
          <p:cNvSpPr txBox="1">
            <a:spLocks noGrp="1"/>
          </p:cNvSpPr>
          <p:nvPr>
            <p:ph type="body" idx="1"/>
          </p:nvPr>
        </p:nvSpPr>
        <p:spPr>
          <a:xfrm>
            <a:off x="526675" y="425825"/>
            <a:ext cx="8180400" cy="44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endParaRPr lang="pt-BR" sz="2000" dirty="0" smtClean="0">
              <a:solidFill>
                <a:srgbClr val="000000"/>
              </a:solidFill>
              <a:latin typeface="Nunito" charset="0"/>
              <a:ea typeface="Nunito"/>
              <a:cs typeface="Nunito"/>
              <a:sym typeface="Nunito"/>
            </a:endParaRPr>
          </a:p>
          <a:p>
            <a:pPr marL="0" indent="0">
              <a:spcAft>
                <a:spcPts val="1600"/>
              </a:spcAft>
              <a:buFontTx/>
              <a:buChar char="-"/>
            </a:pPr>
            <a:endParaRPr lang="pt-BR" sz="2000" dirty="0" smtClean="0">
              <a:solidFill>
                <a:srgbClr val="000000"/>
              </a:solidFill>
              <a:latin typeface="Nunito" charset="0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" name="Retângulo 2"/>
          <p:cNvSpPr/>
          <p:nvPr/>
        </p:nvSpPr>
        <p:spPr>
          <a:xfrm>
            <a:off x="515389" y="523703"/>
            <a:ext cx="796359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FontTx/>
              <a:buChar char="-"/>
            </a:pPr>
            <a:r>
              <a:rPr lang="pt-BR" sz="2000" b="1" dirty="0" smtClean="0">
                <a:latin typeface="Nunito"/>
                <a:ea typeface="Nunito"/>
                <a:cs typeface="Nunito"/>
                <a:sym typeface="Nunito"/>
              </a:rPr>
              <a:t> Reforma do espaço físico 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nas unidades: CDI Fátima Regina – Reforma da cobertura; CDI Francisco </a:t>
            </a:r>
            <a:r>
              <a:rPr lang="pt-BR" sz="2000" dirty="0" err="1" smtClean="0">
                <a:latin typeface="Nunito"/>
                <a:ea typeface="Nunito"/>
                <a:cs typeface="Nunito"/>
                <a:sym typeface="Nunito"/>
              </a:rPr>
              <a:t>Mastella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– Reforma da cobertura; CDI Tia Maria Elisa – Reforma da cobertura e construção do muro de arrimo;</a:t>
            </a:r>
          </a:p>
          <a:p>
            <a:pPr marL="0" indent="0" algn="just">
              <a:lnSpc>
                <a:spcPct val="150000"/>
              </a:lnSpc>
            </a:pPr>
            <a:endParaRPr lang="pt-BR" sz="2000" dirty="0" smtClean="0">
              <a:latin typeface="Nunito"/>
              <a:ea typeface="Nunito"/>
              <a:cs typeface="Nunito"/>
              <a:sym typeface="Nunito"/>
            </a:endParaRP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pt-BR" sz="2000" b="1" dirty="0" smtClean="0">
                <a:latin typeface="Nunito"/>
                <a:ea typeface="Nunito"/>
                <a:cs typeface="Nunito"/>
                <a:sym typeface="Nunito"/>
              </a:rPr>
              <a:t>Implementação da Política de Educação Especial 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com profissionais especialistas em todas as Unidades Educativas, e criação das salas de Atendimento Educacional Especializado;</a:t>
            </a:r>
          </a:p>
          <a:p>
            <a:pPr marL="0" indent="0" algn="just">
              <a:lnSpc>
                <a:spcPct val="150000"/>
              </a:lnSpc>
              <a:buFontTx/>
              <a:buChar char="-"/>
            </a:pPr>
            <a:endParaRPr lang="pt-BR" sz="2000" dirty="0" smtClean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76"/>
          <p:cNvSpPr txBox="1">
            <a:spLocks noGrp="1"/>
          </p:cNvSpPr>
          <p:nvPr>
            <p:ph type="body" idx="1"/>
          </p:nvPr>
        </p:nvSpPr>
        <p:spPr>
          <a:xfrm>
            <a:off x="253875" y="165150"/>
            <a:ext cx="8669700" cy="49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Meta 18: assegurar, no prazo de 2 (dois) anos, a existência de planos de carreira para os(as) profissionais da educação básica (</a:t>
            </a:r>
            <a:r>
              <a:rPr lang="pt-BR"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educação </a:t>
            </a: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infantil e ensino fundamental). Para o</a:t>
            </a:r>
            <a:r>
              <a:rPr lang="pt-BR"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Plano </a:t>
            </a: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de Carreira dos(as) profissionais da</a:t>
            </a:r>
            <a:r>
              <a:rPr lang="pt-BR"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educação </a:t>
            </a: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básica pública, tomar como referência o piso salarial nacional profissional, definido em lei federal, nos termos do inciso VIII do art. 206 da Constituição Federal.</a:t>
            </a:r>
            <a:endParaRPr sz="30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77"/>
          <p:cNvSpPr txBox="1">
            <a:spLocks noGrp="1"/>
          </p:cNvSpPr>
          <p:nvPr>
            <p:ph type="body" idx="1"/>
          </p:nvPr>
        </p:nvSpPr>
        <p:spPr>
          <a:xfrm>
            <a:off x="404325" y="921500"/>
            <a:ext cx="8378100" cy="3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Realização de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processo seletivo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para preenchimento de vagas;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Participação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em Conferências e Fóruns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a nível municipal, estadual e nacional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;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Fortalecimento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do Conselho Municipal da Educação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78"/>
          <p:cNvSpPr txBox="1">
            <a:spLocks noGrp="1"/>
          </p:cNvSpPr>
          <p:nvPr>
            <p:ph type="body" idx="1"/>
          </p:nvPr>
        </p:nvSpPr>
        <p:spPr>
          <a:xfrm>
            <a:off x="404325" y="761650"/>
            <a:ext cx="8378100" cy="400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Meta 19: Assegurar condições, no prazo de 2 anos, para a efetivação da gestão democrática da</a:t>
            </a:r>
            <a:r>
              <a:rPr lang="pt-BR"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educação</a:t>
            </a: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, associada a critérios técnicos de mérito e desempenho e à consulta pública à comunidade escolar, no âmbito das políticas públicas, prevendo recursos e apoio técnico da União para tanto.</a:t>
            </a:r>
            <a:endParaRPr sz="30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79"/>
          <p:cNvSpPr txBox="1">
            <a:spLocks noGrp="1"/>
          </p:cNvSpPr>
          <p:nvPr>
            <p:ph type="body" idx="1"/>
          </p:nvPr>
        </p:nvSpPr>
        <p:spPr>
          <a:xfrm>
            <a:off x="382950" y="498375"/>
            <a:ext cx="8378100" cy="410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 Realização de formações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para Grêmios e Conselhos Escolares;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Realização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de Formação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para escolha de Gestores das Instituições de Ensino;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Garantir </a:t>
            </a:r>
            <a:r>
              <a:rPr lang="pt-BR" sz="2000" b="1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efetivo funcionamento dos Conselhos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relacionados à Educação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;</a:t>
            </a:r>
          </a:p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Participação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da comunidade no PPP (Projeto Político Pedagógico) da escola;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Apresentação 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orçamentária ao público da Educação;</a:t>
            </a: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80"/>
          <p:cNvSpPr txBox="1">
            <a:spLocks noGrp="1"/>
          </p:cNvSpPr>
          <p:nvPr>
            <p:ph type="body" idx="1"/>
          </p:nvPr>
        </p:nvSpPr>
        <p:spPr>
          <a:xfrm>
            <a:off x="404325" y="921500"/>
            <a:ext cx="8378100" cy="3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Meta 20: Ampliar o investimento público em</a:t>
            </a:r>
            <a:r>
              <a:rPr lang="pt-BR" sz="3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educação </a:t>
            </a:r>
            <a:r>
              <a:rPr lang="pt-BR" sz="3000">
                <a:solidFill>
                  <a:schemeClr val="lt1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pública de forma a atingir, no mínimo, o patamar de 7% (sete por cento) do Produto Interno Bruto (PIB) do País no 5º (quinto) ano de vigência desta Lei e, no mínimo, o equivalente a 10% (dez por cento) do PIB ao final do decênio.</a:t>
            </a:r>
            <a:endParaRPr sz="3000">
              <a:solidFill>
                <a:schemeClr val="lt1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81"/>
          <p:cNvSpPr txBox="1">
            <a:spLocks noGrp="1"/>
          </p:cNvSpPr>
          <p:nvPr>
            <p:ph type="body" idx="1"/>
          </p:nvPr>
        </p:nvSpPr>
        <p:spPr>
          <a:xfrm>
            <a:off x="272700" y="307698"/>
            <a:ext cx="8613300" cy="46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Fortalecimento </a:t>
            </a:r>
            <a:r>
              <a:rPr lang="pt-BR" sz="2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do acompanhamento dos recursos da Educação</a:t>
            </a: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.  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 smtClean="0">
                <a:solidFill>
                  <a:srgbClr val="000000"/>
                </a:solidFill>
              </a:rPr>
              <a:t>Aplicação de recursos </a:t>
            </a:r>
            <a:r>
              <a:rPr lang="pt-BR" sz="2000" dirty="0" smtClean="0">
                <a:solidFill>
                  <a:srgbClr val="000000"/>
                </a:solidFill>
              </a:rPr>
              <a:t>destinados a manutenção, reforma e construção de instituições de ensino: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2000" dirty="0" smtClean="0">
                <a:solidFill>
                  <a:srgbClr val="000000"/>
                </a:solidFill>
              </a:rPr>
              <a:t>EEB. </a:t>
            </a:r>
            <a:r>
              <a:rPr lang="pt-BR" sz="2000" dirty="0" err="1" smtClean="0">
                <a:solidFill>
                  <a:srgbClr val="000000"/>
                </a:solidFill>
              </a:rPr>
              <a:t>Ferandino</a:t>
            </a:r>
            <a:r>
              <a:rPr lang="pt-BR" sz="2000" dirty="0" smtClean="0">
                <a:solidFill>
                  <a:srgbClr val="000000"/>
                </a:solidFill>
              </a:rPr>
              <a:t> </a:t>
            </a:r>
            <a:r>
              <a:rPr lang="pt-BR" sz="2000" dirty="0" err="1" smtClean="0">
                <a:solidFill>
                  <a:srgbClr val="000000"/>
                </a:solidFill>
              </a:rPr>
              <a:t>Dagnoni</a:t>
            </a:r>
            <a:r>
              <a:rPr lang="pt-BR" sz="2000" dirty="0" smtClean="0">
                <a:solidFill>
                  <a:srgbClr val="000000"/>
                </a:solidFill>
              </a:rPr>
              <a:t>: Reforma da cobertura e fechamento da quadra – Início 22/11/2016 , Término 25/05/2017 – R$ 256.950,11;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2000" dirty="0" smtClean="0">
                <a:solidFill>
                  <a:srgbClr val="000000"/>
                </a:solidFill>
              </a:rPr>
              <a:t>EEB. Zenaide S. Costa: Preventivo contra incêndio, drenagem – Início 03/10/2016, término 22/08/2017 – R$322.191,57;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endParaRPr lang="pt-BR" sz="2000" dirty="0" smtClean="0"/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824" y="440575"/>
            <a:ext cx="8354291" cy="4181301"/>
          </a:xfrm>
        </p:spPr>
        <p:txBody>
          <a:bodyPr/>
          <a:lstStyle/>
          <a:p>
            <a:r>
              <a:rPr lang="pt-BR" sz="2000" dirty="0" smtClean="0">
                <a:solidFill>
                  <a:srgbClr val="000000"/>
                </a:solidFill>
              </a:rPr>
              <a:t>EEF. Augusto </a:t>
            </a:r>
            <a:r>
              <a:rPr lang="pt-BR" sz="2000" dirty="0" err="1" smtClean="0">
                <a:solidFill>
                  <a:srgbClr val="000000"/>
                </a:solidFill>
              </a:rPr>
              <a:t>Schramm</a:t>
            </a:r>
            <a:r>
              <a:rPr lang="pt-BR" sz="2000" dirty="0" smtClean="0">
                <a:solidFill>
                  <a:srgbClr val="000000"/>
                </a:solidFill>
              </a:rPr>
              <a:t>: Reforma da cobertura e piso – Início 17/11/2017, término 01/12/2017 – R$ 68.233,01;</a:t>
            </a:r>
            <a:br>
              <a:rPr lang="pt-BR" sz="2000" dirty="0" smtClean="0">
                <a:solidFill>
                  <a:srgbClr val="000000"/>
                </a:solidFill>
              </a:rPr>
            </a:br>
            <a:r>
              <a:rPr lang="pt-BR" sz="2000" dirty="0" smtClean="0">
                <a:solidFill>
                  <a:srgbClr val="000000"/>
                </a:solidFill>
              </a:rPr>
              <a:t/>
            </a:r>
            <a:br>
              <a:rPr lang="pt-BR" sz="2000" dirty="0" smtClean="0">
                <a:solidFill>
                  <a:srgbClr val="000000"/>
                </a:solidFill>
              </a:rPr>
            </a:br>
            <a:r>
              <a:rPr lang="pt-BR" sz="2000" dirty="0" smtClean="0">
                <a:solidFill>
                  <a:srgbClr val="000000"/>
                </a:solidFill>
              </a:rPr>
              <a:t>CDI Fátima Regina: Reforma da cobertura – Início 27/10/2016, término 23/08/2017 – R$ 184.579,72</a:t>
            </a:r>
            <a:br>
              <a:rPr lang="pt-BR" sz="2000" dirty="0" smtClean="0">
                <a:solidFill>
                  <a:srgbClr val="000000"/>
                </a:solidFill>
              </a:rPr>
            </a:br>
            <a:r>
              <a:rPr lang="pt-BR" sz="2000" dirty="0" smtClean="0">
                <a:solidFill>
                  <a:srgbClr val="000000"/>
                </a:solidFill>
              </a:rPr>
              <a:t/>
            </a:r>
            <a:br>
              <a:rPr lang="pt-BR" sz="2000" dirty="0" smtClean="0">
                <a:solidFill>
                  <a:srgbClr val="000000"/>
                </a:solidFill>
              </a:rPr>
            </a:br>
            <a:r>
              <a:rPr lang="pt-BR" sz="2000" dirty="0" smtClean="0">
                <a:solidFill>
                  <a:srgbClr val="000000"/>
                </a:solidFill>
              </a:rPr>
              <a:t>CDI Dep. Francisco </a:t>
            </a:r>
            <a:r>
              <a:rPr lang="pt-BR" sz="2000" dirty="0" err="1" smtClean="0">
                <a:solidFill>
                  <a:srgbClr val="000000"/>
                </a:solidFill>
              </a:rPr>
              <a:t>Mastella</a:t>
            </a:r>
            <a:r>
              <a:rPr lang="pt-BR" sz="2000" dirty="0" smtClean="0">
                <a:solidFill>
                  <a:srgbClr val="000000"/>
                </a:solidFill>
              </a:rPr>
              <a:t> – Reforma da cobertura -  Início13/12/2016, término 23/08/2017 – R$ 58.622,85;</a:t>
            </a:r>
            <a:br>
              <a:rPr lang="pt-BR" sz="2000" dirty="0" smtClean="0">
                <a:solidFill>
                  <a:srgbClr val="000000"/>
                </a:solidFill>
              </a:rPr>
            </a:br>
            <a:r>
              <a:rPr lang="pt-BR" sz="2000" dirty="0" smtClean="0">
                <a:solidFill>
                  <a:srgbClr val="000000"/>
                </a:solidFill>
              </a:rPr>
              <a:t/>
            </a:r>
            <a:br>
              <a:rPr lang="pt-BR" sz="2000" dirty="0" smtClean="0">
                <a:solidFill>
                  <a:srgbClr val="000000"/>
                </a:solidFill>
              </a:rPr>
            </a:br>
            <a:r>
              <a:rPr lang="pt-BR" sz="2000" dirty="0" smtClean="0">
                <a:solidFill>
                  <a:srgbClr val="000000"/>
                </a:solidFill>
              </a:rPr>
              <a:t>CDI Tia Maria Elisa – Reforma da cobertura e construção do muro de arrimo – Término -  04/05/2017 – R$ 281.800,09</a:t>
            </a:r>
            <a:br>
              <a:rPr lang="pt-BR" sz="2000" dirty="0" smtClean="0">
                <a:solidFill>
                  <a:srgbClr val="000000"/>
                </a:solidFill>
              </a:rPr>
            </a:br>
            <a:r>
              <a:rPr lang="pt-BR" sz="2000" dirty="0" smtClean="0">
                <a:solidFill>
                  <a:srgbClr val="000000"/>
                </a:solidFill>
              </a:rPr>
              <a:t/>
            </a:r>
            <a:br>
              <a:rPr lang="pt-BR" sz="2000" dirty="0" smtClean="0">
                <a:solidFill>
                  <a:srgbClr val="000000"/>
                </a:solidFill>
              </a:rPr>
            </a:br>
            <a:endParaRPr lang="pt-BR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9011" y="631767"/>
            <a:ext cx="7925839" cy="3923608"/>
          </a:xfrm>
        </p:spPr>
        <p:txBody>
          <a:bodyPr/>
          <a:lstStyle/>
          <a:p>
            <a:r>
              <a:rPr lang="pt-BR" sz="2000" dirty="0" smtClean="0">
                <a:solidFill>
                  <a:srgbClr val="000000"/>
                </a:solidFill>
              </a:rPr>
              <a:t>EEB. Norma Mônica </a:t>
            </a:r>
            <a:r>
              <a:rPr lang="pt-BR" sz="2000" dirty="0" err="1" smtClean="0">
                <a:solidFill>
                  <a:srgbClr val="000000"/>
                </a:solidFill>
              </a:rPr>
              <a:t>Sabel</a:t>
            </a:r>
            <a:r>
              <a:rPr lang="pt-BR" sz="2000" dirty="0" smtClean="0">
                <a:solidFill>
                  <a:srgbClr val="000000"/>
                </a:solidFill>
              </a:rPr>
              <a:t>: Reforma da cobertura e dos banheiros – Término – 10/08/2017 – R$ 136.626,89;</a:t>
            </a:r>
            <a:br>
              <a:rPr lang="pt-BR" sz="2000" dirty="0" smtClean="0">
                <a:solidFill>
                  <a:srgbClr val="000000"/>
                </a:solidFill>
              </a:rPr>
            </a:br>
            <a:r>
              <a:rPr lang="pt-BR" sz="2000" dirty="0" smtClean="0">
                <a:solidFill>
                  <a:srgbClr val="000000"/>
                </a:solidFill>
              </a:rPr>
              <a:t/>
            </a:r>
            <a:br>
              <a:rPr lang="pt-BR" sz="2000" dirty="0" smtClean="0">
                <a:solidFill>
                  <a:srgbClr val="000000"/>
                </a:solidFill>
              </a:rPr>
            </a:br>
            <a:r>
              <a:rPr lang="pt-BR" sz="2000" dirty="0" smtClean="0">
                <a:solidFill>
                  <a:srgbClr val="000000"/>
                </a:solidFill>
              </a:rPr>
              <a:t>EEF. Olímpio </a:t>
            </a:r>
            <a:r>
              <a:rPr lang="pt-BR" sz="2000" dirty="0" err="1" smtClean="0">
                <a:solidFill>
                  <a:srgbClr val="000000"/>
                </a:solidFill>
              </a:rPr>
              <a:t>Moretto</a:t>
            </a:r>
            <a:r>
              <a:rPr lang="pt-BR" sz="2000" dirty="0" smtClean="0">
                <a:solidFill>
                  <a:srgbClr val="000000"/>
                </a:solidFill>
              </a:rPr>
              <a:t>: Preventivo contra incêndio e atualização de orçamento (construção da escola) – Término 01/09/2017 – R$ 617.787,13;</a:t>
            </a:r>
            <a:br>
              <a:rPr lang="pt-BR" sz="2000" dirty="0" smtClean="0">
                <a:solidFill>
                  <a:srgbClr val="000000"/>
                </a:solidFill>
              </a:rPr>
            </a:br>
            <a:r>
              <a:rPr lang="pt-BR" sz="2000" dirty="0" smtClean="0">
                <a:solidFill>
                  <a:srgbClr val="000000"/>
                </a:solidFill>
              </a:rPr>
              <a:t/>
            </a:r>
            <a:br>
              <a:rPr lang="pt-BR" sz="2000" dirty="0" smtClean="0">
                <a:solidFill>
                  <a:srgbClr val="000000"/>
                </a:solidFill>
              </a:rPr>
            </a:br>
            <a:r>
              <a:rPr lang="pt-BR" sz="2000" dirty="0" smtClean="0">
                <a:solidFill>
                  <a:srgbClr val="000000"/>
                </a:solidFill>
              </a:rPr>
              <a:t>EEB. Aninha Pamplona Rosa: Reforma da cobertura – Término  10/10/2017 – R$ 172.984,89;</a:t>
            </a:r>
            <a:br>
              <a:rPr lang="pt-BR" sz="2000" dirty="0" smtClean="0">
                <a:solidFill>
                  <a:srgbClr val="000000"/>
                </a:solidFill>
              </a:rPr>
            </a:br>
            <a:r>
              <a:rPr lang="pt-BR" sz="2000" dirty="0" smtClean="0">
                <a:solidFill>
                  <a:srgbClr val="000000"/>
                </a:solidFill>
              </a:rPr>
              <a:t/>
            </a:r>
            <a:br>
              <a:rPr lang="pt-BR" sz="2000" dirty="0" smtClean="0">
                <a:solidFill>
                  <a:srgbClr val="000000"/>
                </a:solidFill>
              </a:rPr>
            </a:br>
            <a:r>
              <a:rPr lang="pt-BR" sz="2000" dirty="0" smtClean="0">
                <a:solidFill>
                  <a:srgbClr val="000000"/>
                </a:solidFill>
              </a:rPr>
              <a:t>EEF. Ana Lira: Reforma da cobertura – Término 16/10/2017 – R$ 48.194,57.</a:t>
            </a:r>
            <a:br>
              <a:rPr lang="pt-BR" sz="2000" dirty="0" smtClean="0">
                <a:solidFill>
                  <a:srgbClr val="000000"/>
                </a:solidFill>
              </a:rPr>
            </a:br>
            <a:endParaRPr lang="pt-BR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82"/>
          <p:cNvSpPr txBox="1">
            <a:spLocks noGrp="1"/>
          </p:cNvSpPr>
          <p:nvPr>
            <p:ph type="body" idx="1"/>
          </p:nvPr>
        </p:nvSpPr>
        <p:spPr>
          <a:xfrm>
            <a:off x="404325" y="578875"/>
            <a:ext cx="8378100" cy="418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7200" b="1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OBRIGADA!!!</a:t>
            </a:r>
            <a:endParaRPr sz="7200" b="1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8"/>
          <p:cNvSpPr txBox="1">
            <a:spLocks noGrp="1"/>
          </p:cNvSpPr>
          <p:nvPr>
            <p:ph type="body" idx="1"/>
          </p:nvPr>
        </p:nvSpPr>
        <p:spPr>
          <a:xfrm>
            <a:off x="526675" y="425825"/>
            <a:ext cx="8180400" cy="44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lnSpc>
                <a:spcPct val="150000"/>
              </a:lnSpc>
              <a:buFontTx/>
              <a:buChar char="-"/>
            </a:pPr>
            <a:endParaRPr lang="pt-BR" sz="2000" dirty="0" smtClean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indent="0" algn="just">
              <a:lnSpc>
                <a:spcPct val="150000"/>
              </a:lnSpc>
              <a:buFontTx/>
              <a:buChar char="-"/>
            </a:pPr>
            <a:endParaRPr lang="pt-BR" sz="2000" dirty="0" smtClean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90203" y="565265"/>
            <a:ext cx="772252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Tx/>
              <a:buChar char="-"/>
            </a:pPr>
            <a:r>
              <a:rPr lang="pt-BR" sz="2000" b="1" dirty="0" smtClean="0">
                <a:latin typeface="Nunito"/>
                <a:ea typeface="Nunito"/>
                <a:cs typeface="Nunito"/>
                <a:sym typeface="Nunito"/>
              </a:rPr>
              <a:t> Grupo de estudos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 com Coordenadores e Diretores; Paradas Pedagógicas nos </a:t>
            </a:r>
            <a:r>
              <a:rPr lang="pt-BR" sz="2000" dirty="0" err="1" smtClean="0">
                <a:latin typeface="Nunito"/>
                <a:ea typeface="Nunito"/>
                <a:cs typeface="Nunito"/>
                <a:sym typeface="Nunito"/>
              </a:rPr>
              <a:t>CDIs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; Encontro de estudos com professoras dos </a:t>
            </a:r>
            <a:r>
              <a:rPr lang="pt-BR" sz="2000" dirty="0" err="1" smtClean="0">
                <a:latin typeface="Nunito"/>
                <a:ea typeface="Nunito"/>
                <a:cs typeface="Nunito"/>
                <a:sym typeface="Nunito"/>
              </a:rPr>
              <a:t>Prés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 atendidos nas 10 escolas Municipais;</a:t>
            </a:r>
          </a:p>
          <a:p>
            <a:pPr lvl="0" algn="just">
              <a:lnSpc>
                <a:spcPct val="150000"/>
              </a:lnSpc>
            </a:pPr>
            <a:endParaRPr lang="pt-BR" sz="2000" dirty="0" smtClean="0">
              <a:latin typeface="Nunito"/>
              <a:ea typeface="Nunito"/>
              <a:cs typeface="Nunito"/>
              <a:sym typeface="Nunito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pt-BR" sz="2000" b="1" dirty="0" smtClean="0">
                <a:latin typeface="Nunito"/>
                <a:ea typeface="Nunito"/>
                <a:cs typeface="Nunito"/>
                <a:sym typeface="Nunito"/>
              </a:rPr>
              <a:t>Realização de assessoria 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técnico/pedagógico para a realização de Mostras de Trabalho e Feira de Matemática; Realização da Feira Municipal de Matemática;</a:t>
            </a: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Nunito"/>
              <a:ea typeface="Nunito"/>
              <a:cs typeface="Nunito"/>
              <a:sym typeface="Nunito"/>
            </a:endParaRPr>
          </a:p>
          <a:p>
            <a:pPr lvl="0" algn="just">
              <a:lnSpc>
                <a:spcPct val="150000"/>
              </a:lnSpc>
              <a:buFontTx/>
              <a:buChar char="-"/>
            </a:pPr>
            <a:r>
              <a:rPr lang="pt-BR" sz="2000" b="1" dirty="0" smtClean="0">
                <a:latin typeface="Nunito"/>
                <a:ea typeface="Nunito"/>
                <a:cs typeface="Nunito"/>
                <a:sym typeface="Nunito"/>
              </a:rPr>
              <a:t> Aquisição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 de equipamentos de segurança;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pt-BR" sz="2000" dirty="0" smtClean="0">
              <a:latin typeface="Nunito"/>
              <a:ea typeface="Nunito"/>
              <a:cs typeface="Nunito"/>
              <a:sym typeface="Nunito"/>
            </a:endParaRPr>
          </a:p>
          <a:p>
            <a:pPr lvl="0" algn="just">
              <a:lnSpc>
                <a:spcPct val="150000"/>
              </a:lnSpc>
              <a:buFontTx/>
              <a:buChar char="-"/>
            </a:pPr>
            <a:endParaRPr lang="pt-BR" sz="2000" dirty="0" smtClean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9"/>
          <p:cNvSpPr txBox="1">
            <a:spLocks noGrp="1"/>
          </p:cNvSpPr>
          <p:nvPr>
            <p:ph type="body" idx="1"/>
          </p:nvPr>
        </p:nvSpPr>
        <p:spPr>
          <a:xfrm>
            <a:off x="302550" y="324975"/>
            <a:ext cx="8505300" cy="45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" name="Retângulo 2"/>
          <p:cNvSpPr/>
          <p:nvPr/>
        </p:nvSpPr>
        <p:spPr>
          <a:xfrm>
            <a:off x="490451" y="507078"/>
            <a:ext cx="79802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Tx/>
              <a:buChar char="-"/>
            </a:pPr>
            <a:endParaRPr lang="pt-BR" sz="2000" dirty="0" smtClean="0">
              <a:latin typeface="Nunito"/>
              <a:ea typeface="Nunito"/>
              <a:cs typeface="Nunito"/>
              <a:sym typeface="Nunito"/>
            </a:endParaRP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Nunito"/>
              <a:ea typeface="Nunito"/>
              <a:cs typeface="Nunito"/>
              <a:sym typeface="Nunito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endParaRPr lang="pt-BR" sz="2000" dirty="0" smtClean="0">
              <a:latin typeface="Nunito"/>
              <a:ea typeface="Nunito"/>
              <a:cs typeface="Nunito"/>
              <a:sym typeface="Nunito"/>
            </a:endParaRPr>
          </a:p>
          <a:p>
            <a:pPr lvl="0" algn="just">
              <a:lnSpc>
                <a:spcPct val="150000"/>
              </a:lnSpc>
              <a:buFontTx/>
              <a:buChar char="-"/>
            </a:pPr>
            <a:endParaRPr lang="pt-BR" sz="20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65265" y="532015"/>
            <a:ext cx="79220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 smtClean="0">
                <a:latin typeface="Nunito"/>
                <a:ea typeface="Nunito"/>
                <a:cs typeface="Nunito"/>
                <a:sym typeface="Nunito"/>
              </a:rPr>
              <a:t>Formação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 com professores e auxiliares da Educação Infantil; Formação com professores e gestores na perspectiva da inclusão e estudo da Política Municipal da Educação Especial; Formação Arte na Escola (parceria com a FURB); Formação PNAIC (Pacto Nacional de Alfabetização na Idade Certa) – Infantil;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pt-BR" sz="2000" smtClean="0">
                <a:latin typeface="Nunito"/>
                <a:ea typeface="Nunito"/>
                <a:cs typeface="Nunito"/>
                <a:sym typeface="Nunito"/>
              </a:rPr>
              <a:t> - </a:t>
            </a:r>
            <a:r>
              <a:rPr lang="pt-BR" sz="2000" b="1" smtClean="0">
                <a:latin typeface="Nunito"/>
                <a:ea typeface="Nunito"/>
                <a:cs typeface="Nunito"/>
                <a:sym typeface="Nunito"/>
              </a:rPr>
              <a:t>Acompanhamento 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administrativo/pedagógico/cultural nas Unidades de Ensino;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>
                <a:latin typeface="Nunito" charset="0"/>
              </a:rPr>
              <a:t>- </a:t>
            </a:r>
            <a:r>
              <a:rPr lang="pt-BR" sz="2000" b="1" dirty="0" smtClean="0">
                <a:latin typeface="Nunito" charset="0"/>
              </a:rPr>
              <a:t>Formação</a:t>
            </a:r>
            <a:r>
              <a:rPr lang="pt-BR" sz="2000" dirty="0" smtClean="0">
                <a:latin typeface="Nunito" charset="0"/>
              </a:rPr>
              <a:t> para </a:t>
            </a:r>
            <a:r>
              <a:rPr lang="pt-BR" sz="2000" dirty="0" err="1" smtClean="0">
                <a:latin typeface="Nunito" charset="0"/>
              </a:rPr>
              <a:t>brigadistas</a:t>
            </a:r>
            <a:r>
              <a:rPr lang="pt-BR" sz="2000" dirty="0" smtClean="0">
                <a:latin typeface="Nunito" charset="0"/>
              </a:rPr>
              <a:t> (2 por unidade);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pt-BR" sz="2000" dirty="0" smtClean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" name="Retângulo 2"/>
          <p:cNvSpPr/>
          <p:nvPr/>
        </p:nvSpPr>
        <p:spPr>
          <a:xfrm>
            <a:off x="640079" y="556953"/>
            <a:ext cx="757289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pt-BR" sz="2000" b="1" dirty="0" smtClean="0">
                <a:latin typeface="Nunito"/>
                <a:ea typeface="Nunito"/>
                <a:cs typeface="Nunito"/>
                <a:sym typeface="Nunito"/>
              </a:rPr>
              <a:t> Aquisição de materiais pedagógicos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, brinquedos, livros, mobiliários e equipamentos tecnológicos;</a:t>
            </a:r>
          </a:p>
          <a:p>
            <a:endParaRPr lang="pt-BR" sz="2000" dirty="0" smtClean="0">
              <a:latin typeface="Nunito"/>
              <a:ea typeface="Nunito"/>
              <a:cs typeface="Nunito"/>
              <a:sym typeface="Nunito"/>
            </a:endParaRPr>
          </a:p>
          <a:p>
            <a:pPr>
              <a:buFontTx/>
              <a:buChar char="-"/>
            </a:pPr>
            <a:endParaRPr lang="pt-BR" dirty="0" smtClean="0">
              <a:latin typeface="Nunito"/>
              <a:ea typeface="Nunito"/>
              <a:cs typeface="Nunito"/>
              <a:sym typeface="Nunito"/>
            </a:endParaRPr>
          </a:p>
          <a:p>
            <a:pPr lvl="0">
              <a:buFontTx/>
              <a:buChar char="-"/>
            </a:pPr>
            <a:r>
              <a:rPr lang="pt-BR" sz="2000" b="1" dirty="0" smtClean="0">
                <a:latin typeface="Nunito"/>
                <a:ea typeface="Nunito"/>
                <a:cs typeface="Nunito"/>
                <a:sym typeface="Nunito"/>
              </a:rPr>
              <a:t> Atendimento Especializado 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(psicólogo, psicopedagogo e fonoaudiólogo);</a:t>
            </a:r>
          </a:p>
          <a:p>
            <a:pPr lvl="0"/>
            <a:endParaRPr lang="pt-BR" sz="2000" dirty="0" smtClean="0">
              <a:latin typeface="Nunito"/>
              <a:ea typeface="Nunito"/>
              <a:cs typeface="Nunito"/>
              <a:sym typeface="Nunito"/>
            </a:endParaRPr>
          </a:p>
          <a:p>
            <a:pPr lvl="0">
              <a:buFontTx/>
              <a:buChar char="-"/>
            </a:pPr>
            <a:endParaRPr lang="pt-BR" dirty="0" smtClean="0">
              <a:latin typeface="Nunito"/>
              <a:ea typeface="Nunito"/>
              <a:cs typeface="Nunito"/>
              <a:sym typeface="Nunito"/>
            </a:endParaRPr>
          </a:p>
          <a:p>
            <a:pPr>
              <a:buFontTx/>
              <a:buChar char="-"/>
            </a:pPr>
            <a:r>
              <a:rPr lang="pt-BR" sz="2000" b="1" dirty="0" smtClean="0">
                <a:latin typeface="Nunito"/>
                <a:ea typeface="Nunito"/>
                <a:cs typeface="Nunito"/>
                <a:sym typeface="Nunito"/>
              </a:rPr>
              <a:t> Oferta de alimentação com segurança alimentar e nutricional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. (acompanhamento de nutricionistas);</a:t>
            </a:r>
          </a:p>
          <a:p>
            <a:endParaRPr lang="pt-BR" sz="2000" dirty="0" smtClean="0">
              <a:latin typeface="Nunito"/>
              <a:ea typeface="Nunito"/>
              <a:cs typeface="Nunito"/>
              <a:sym typeface="Nunito"/>
            </a:endParaRPr>
          </a:p>
          <a:p>
            <a:pPr>
              <a:buFontTx/>
              <a:buChar char="-"/>
            </a:pPr>
            <a:endParaRPr lang="pt-BR" dirty="0" smtClean="0">
              <a:latin typeface="Nunito"/>
              <a:ea typeface="Nunito"/>
              <a:cs typeface="Nunito"/>
              <a:sym typeface="Nunito"/>
            </a:endParaRPr>
          </a:p>
          <a:p>
            <a:pPr lvl="0"/>
            <a:r>
              <a:rPr lang="pt-BR" b="1" dirty="0" smtClean="0">
                <a:latin typeface="Nunito"/>
                <a:ea typeface="Nunito"/>
                <a:cs typeface="Nunito"/>
                <a:sym typeface="Nunito"/>
              </a:rPr>
              <a:t>- </a:t>
            </a:r>
            <a:r>
              <a:rPr lang="pt-BR" sz="2000" b="1" dirty="0" smtClean="0">
                <a:latin typeface="Nunito"/>
                <a:ea typeface="Nunito"/>
                <a:cs typeface="Nunito"/>
                <a:sym typeface="Nunito"/>
              </a:rPr>
              <a:t>Manutenção e ampliação </a:t>
            </a:r>
            <a:r>
              <a:rPr lang="pt-BR" sz="2000" dirty="0" smtClean="0">
                <a:latin typeface="Nunito"/>
                <a:ea typeface="Nunito"/>
                <a:cs typeface="Nunito"/>
                <a:sym typeface="Nunito"/>
              </a:rPr>
              <a:t>do quadro de pessoal</a:t>
            </a:r>
          </a:p>
          <a:p>
            <a:pPr>
              <a:buFontTx/>
              <a:buChar char="-"/>
            </a:pPr>
            <a:endParaRPr lang="pt-BR" dirty="0" smtClean="0">
              <a:latin typeface="Nunito"/>
              <a:ea typeface="Nunito"/>
              <a:cs typeface="Nunito"/>
              <a:sym typeface="Nunito"/>
            </a:endParaRPr>
          </a:p>
          <a:p>
            <a:pPr lvl="0">
              <a:buFontTx/>
              <a:buChar char="-"/>
            </a:pPr>
            <a:endParaRPr lang="pt-BR" dirty="0" smtClean="0">
              <a:latin typeface="Nunito"/>
              <a:ea typeface="Nunito"/>
              <a:cs typeface="Nunito"/>
              <a:sym typeface="Nunito"/>
            </a:endParaRPr>
          </a:p>
          <a:p>
            <a:pPr>
              <a:buFontTx/>
              <a:buChar char="-"/>
            </a:pPr>
            <a:endParaRPr lang="pt-BR" dirty="0" smtClean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1"/>
          <p:cNvSpPr txBox="1">
            <a:spLocks noGrp="1"/>
          </p:cNvSpPr>
          <p:nvPr>
            <p:ph type="body" idx="1"/>
          </p:nvPr>
        </p:nvSpPr>
        <p:spPr>
          <a:xfrm>
            <a:off x="404325" y="404325"/>
            <a:ext cx="8378100" cy="43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98763" y="590205"/>
            <a:ext cx="811322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latin typeface="Nunito" charset="0"/>
              </a:rPr>
              <a:t>Meta 2: </a:t>
            </a:r>
            <a:r>
              <a:rPr lang="pt-BR" sz="3000" dirty="0" smtClean="0">
                <a:solidFill>
                  <a:schemeClr val="bg1"/>
                </a:solidFill>
                <a:highlight>
                  <a:srgbClr val="FFFFFF"/>
                </a:highlight>
                <a:latin typeface="Nunito" charset="0"/>
              </a:rPr>
              <a:t>Universalizar o ensino fundamental de 9 (nove) anos para toda a população de 6 (seis) a 14 (quatorze) anos e garantir que pelo menos 95% (noventa e cinco por cento) dos alunos concluam essa etapa na idade recomendada, até o último ano de vigência deste Plano.</a:t>
            </a:r>
            <a:endParaRPr lang="pt-BR" sz="3000" dirty="0">
              <a:solidFill>
                <a:schemeClr val="bg1"/>
              </a:solidFill>
              <a:latin typeface="Nunito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2998</Words>
  <Application>Microsoft Office PowerPoint</Application>
  <PresentationFormat>Apresentação na tela (16:9)</PresentationFormat>
  <Paragraphs>176</Paragraphs>
  <Slides>58</Slides>
  <Notes>56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58</vt:i4>
      </vt:variant>
    </vt:vector>
  </HeadingPairs>
  <TitlesOfParts>
    <vt:vector size="63" baseType="lpstr">
      <vt:lpstr>Arial</vt:lpstr>
      <vt:lpstr>Nunito</vt:lpstr>
      <vt:lpstr>Calibri</vt:lpstr>
      <vt:lpstr>Times New Roman</vt:lpstr>
      <vt:lpstr>Shift</vt:lpstr>
      <vt:lpstr>PLANO MUNICIPAL DE EDUCAÇÃO GASPAR</vt:lpstr>
      <vt:lpstr>Ações Desenvolvidas pela Secretaria da Educação 2017 </vt:lpstr>
      <vt:lpstr>Meta 1: universalizar, até 2016, a educação infantil na pré-escola para as crianças de 4 (quatro) a 5 (cinco) anos de idade e ampliar a oferta de educação infantil em creches de forma a atender, no mínimo, 50% (cinquenta por cento) das crianças de até 3 (três) anos até o final da vigência deste Plano.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Meta 3: Colaborar com a universalização, até 2016, do atendimento escolar para toda a população de 15 (quinze) a 17 (dezessete) anos de idade e elevar, até o final do período de vigência deste Plano, a taxa líquida de matrículas no ensino médio para um valor entre 90% (noventa por cento) e 95% (noventa e cinco por cento).    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EEF. Augusto Schramm: Reforma da cobertura e piso – Início 17/11/2017, término 01/12/2017 – R$ 68.233,01;  CDI Fátima Regina: Reforma da cobertura – Início 27/10/2016, término 23/08/2017 – R$ 184.579,72  CDI Dep. Francisco Mastella – Reforma da cobertura -  Início13/12/2016, término 23/08/2017 – R$ 58.622,85;  CDI Tia Maria Elisa – Reforma da cobertura e construção do muro de arrimo – Término -  04/05/2017 – R$ 281.800,09  </vt:lpstr>
      <vt:lpstr>EEB. Norma Mônica Sabel: Reforma da cobertura e dos banheiros – Término – 10/08/2017 – R$ 136.626,89;  EEF. Olímpio Moretto: Preventivo contra incêndio e atualização de orçamento (construção da escola) – Término 01/09/2017 – R$ 617.787,13;  EEB. Aninha Pamplona Rosa: Reforma da cobertura – Término  10/10/2017 – R$ 172.984,89;  EEF. Ana Lira: Reforma da cobertura – Término 16/10/2017 – R$ 48.194,57. </vt:lpstr>
      <vt:lpstr>Slide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MUNICIPAL DE EDUCAÇÃO GASPAR</dc:title>
  <dc:creator>Adm Educacao 04</dc:creator>
  <cp:lastModifiedBy>adalci.vasques</cp:lastModifiedBy>
  <cp:revision>64</cp:revision>
  <dcterms:modified xsi:type="dcterms:W3CDTF">2019-12-12T13:11:36Z</dcterms:modified>
</cp:coreProperties>
</file>