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26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7" r:id="rId65"/>
    <p:sldId id="323" r:id="rId66"/>
    <p:sldId id="324" r:id="rId67"/>
    <p:sldId id="328" r:id="rId68"/>
    <p:sldId id="329" r:id="rId69"/>
    <p:sldId id="325" r:id="rId70"/>
  </p:sldIdLst>
  <p:sldSz cx="9144000" cy="5143500" type="screen16x9"/>
  <p:notesSz cx="6858000" cy="9144000"/>
  <p:embeddedFontLst>
    <p:embeddedFont>
      <p:font typeface="Nunito" charset="0"/>
      <p:regular r:id="rId72"/>
      <p:bold r:id="rId73"/>
      <p:italic r:id="rId74"/>
      <p:boldItalic r:id="rId75"/>
    </p:embeddedFont>
    <p:embeddedFont>
      <p:font typeface="Calibri" pitchFamily="3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7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3465959c9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3465959c9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465959c9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3465959c9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3465959c9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3465959c9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3465959c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3465959c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465959c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3465959c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3465959c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3465959c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3465959c9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3465959c9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3465959c9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3465959c9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3465959c9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3465959c9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3465959c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3465959c9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46595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46595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3465959c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3465959c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3465959c9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3465959c9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3465959c9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3465959c9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3465959c9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3465959c9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3465959c9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3465959c9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3465959c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3465959c9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3465959c9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3465959c9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3465959c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3465959c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3465959c9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3465959c9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3465959c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3465959c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3465959c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3465959c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3465959c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3465959c9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3465959c9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3465959c9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3465959c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3465959c9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3465959c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3465959c9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3465959c9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3465959c9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3465959c9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3465959c9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3465959c9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3465959c9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3465959c9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3465959c9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3465959c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3465959c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3465959c9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3465959c9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3465959c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3465959c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3465959c9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3465959c9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3465959c9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3465959c9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3465959c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3465959c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465959c9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465959c9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3465959c9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3465959c9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3465959c9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3465959c9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465959c9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465959c9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3465959c9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3465959c9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3465959c9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3465959c9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3465959c9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3465959c9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465959c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465959c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3465959c9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3465959c9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3465959c9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3465959c9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3465959c9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3465959c9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3465959c9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3465959c9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63465959c9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63465959c9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3465959c9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3465959c9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3dcb399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3dcb399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3dcb399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3dcb399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3dcb3993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3dcb3993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3dcb399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3dcb399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3465959c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3465959c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3dcb3993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3dcb3993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3dcb3993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3dcb3993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3dcb3993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3dcb3993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63dcb3993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63dcb3993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3dcb3993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3dcb3993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3dcb3993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3dcb3993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465959c9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465959c9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3465959c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3465959c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465959c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465959c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PLANO MUNICIPAL DE EDUCAÇÃO GASPAR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67725" y="3921100"/>
            <a:ext cx="8520600" cy="11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Zilma Mônica Sansão Benevenutti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Secretária de Educação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Estruturação do documento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norteador de planejamento docente, entre muitas outras;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Aquisição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materiais pedagógicos, brinquedos, livros, mobiliários e equipamentos tecnológicos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Aquisição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material esportivo;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Atendimento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Especializado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(psicólogo, psicopedagogo e fonoaudiólogo);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Oferta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alimentação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 segurança alimentar e nutricional. (acompanhamento de nutricionistas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equipamentos de segurança;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729500" y="494250"/>
            <a:ext cx="7629900" cy="41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Meta 2: </a:t>
            </a:r>
            <a:r>
              <a:rPr lang="pt-BR">
                <a:highlight>
                  <a:srgbClr val="FFFFFF"/>
                </a:highlight>
              </a:rPr>
              <a:t>Universalizar o ensino fundamental de 9 (nove) anos para toda a população de 6 (seis) a 14 (quatorze) anos e garantir que pelo menos 95% (noventa e cinco por cento) dos alunos concluam essa etapa na idade recomendada, até o último ano de vigência deste Plano.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Criação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uma Comissão para compor uma grade curricular e hora atividade dos professores municipais;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Regulamentação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 terço de hora atividade para o ensino fundamental;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diagnóstico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acompanhamento da aprendizagem do fundamental 1;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escolar;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Reforma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ampliação do espaço físico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em unidades escolares: Construção de nova sede para 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EEF.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Olímpio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Moretto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– Continuação da construção da nova sede; EEB Zenaide S. Costa - Reforma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EEB Mário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Pederneiras – Reforma do telhado;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Ervino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Venturi – Recuperação da laje;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 Vitório Anacleto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Cardoso – Ampliação do pátio/estacionamento;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Ferandino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Dagnoni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– Construção do muro de arrimo;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FontTx/>
              <a:buChar char="-"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e Projetos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desenvolvidos nas escolas em parceria com outras instituições ( PROERD,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Empreendedorismo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Jovem, Talento Pessoal e Possibilidades Pessoais, Caminhão Ciências Itinerante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,,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Rede de segurança Escolar, Programa Defesa Civil na Escola, Agente Mirim, palestras sobre drogas, JEPP, Programa Mais Alfabetização);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de Interação entre as redes de ensino 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 Festival de Dança, Festival da Canção, Festival Literário, Festival da Poesia, Biblioteca Viva, Feira Municipal de Matemática);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Atividades extra curriculares,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contra turno (dança, coral, violão/teclado, fanfarra, teatro, artesanato);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Atividades com modalidades esportivas 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(treinamentos esportivos de: futsal, futebol, judô, karatê, xadrez, vôlei);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 de Assistente Social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nas Unidades de Ensino Fundamental, articulando com as políticas, de saúde e assistência social em serviços de programas como: CRAS, CREAS, ESF e outros; Atendimento especializado (psicólogo, psicopedagogo e fonoaudiólogo);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Implementação da Política de Educação Especial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profissionais especialistas em todas as Unidades Educativas, e criação das salas de Atendimento Educacional Especializado;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Aquisições de materiais pedagógicos,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brinquedos, livros, mobiliários e equipamentos tecnológicos, jogos( material dourado, ábaco,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tangrans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 jogos..); Aquisição de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material de Educação Física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(bolas de todas as modalidades esportivas desenvolvidas nas escolas, redes, cones, bombas de inflar, jogos, raquetes);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assessoria técnico/pedagógico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para a realização de Mostras de Trabalho e Feira de Matemática;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Formação continuada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para os profissionais do  Ensino Fundamental I e II;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eventos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esportivos escolares em parceria com a Fundação de Esportes (Moleque Bom de Bola, Jogos Escolares de SC, Etapa Classificatória dos Jogos Escolares Municipais, Festival Esportivo Escolar dos 4º e 5º anos, Etapa Final dos Jogos Escolares Municipais) e Programa de Iniciação Esportiva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Projeto Apoio Pedagógico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aulas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contra turno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alunos com dificuldades de aprendizagem do Fundamental I;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29500" y="1638650"/>
            <a:ext cx="7505700" cy="15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/>
              <a:t>Ações Desenvolvidas pela Secretaria da </a:t>
            </a:r>
            <a:r>
              <a:rPr lang="pt-BR" dirty="0" smtClean="0"/>
              <a:t>Educação 2018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Criação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 sistema de certificação eletrônica;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Organização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pedagógica para saídas de estudos com transporte escolar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estudantes do Ensino Fundamental I e II;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Oferta de alimentação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 segurança alimentar e nutricional. (acompanhamento de nutricionistas);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Manutenção e ampliação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quadro de pessoal;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819150" y="597675"/>
            <a:ext cx="7505700" cy="4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Meta 3: </a:t>
            </a:r>
            <a:r>
              <a:rPr lang="pt-BR">
                <a:highlight>
                  <a:srgbClr val="FFFFFF"/>
                </a:highlight>
              </a:rPr>
              <a:t>Colaborar com a universalização, até 2016, do atendimento escolar para toda a população de 15 (quinze) a 17 (dezessete) anos de idade e elevar, até o final do período de vigência deste</a:t>
            </a:r>
            <a:r>
              <a:rPr lang="pt-BR"/>
              <a:t> Plano</a:t>
            </a:r>
            <a:r>
              <a:rPr lang="pt-BR">
                <a:highlight>
                  <a:srgbClr val="FFFFFF"/>
                </a:highlight>
              </a:rPr>
              <a:t>, a taxa líquida de matrículas no ensino médio para um valor entre 90% (noventa por cento) e 95% (noventa e cinco por cento).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de interação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entre as redes de ensino ( Festival de Dança, Festival da Canção, Festival Literário, Festival da Poesia, Biblioteca Viva, Feira Municipal de Matemática, Programa de Iniciação Esportiva);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Meta 4: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Universalizar, para a população de 4 (quatro) a 17 (dezessete) anos com deficiência, transtornos globais do desenvolvimento e altas habilidades ou superdotação, o acesso à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básica e ao atendimento educacional especializado, preferencialmente na rede regular de ensino, com a garantia de sistema educacional inclusivo, de salas de recursos multifuncionais, classes, escolas ou serviços especializados, públicos ou conveniados.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Implementação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Política de Educação Especial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profissionais especialistas em todas as Unidades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Educativas;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Criação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da Comissão Multidisciplinar;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Implementação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novas salas de Atendimento Educacional Especializado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Reformas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adequações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 Unidades Escolares para promover a acessibilidade dos alunos com deficiência;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Levantamento estatístico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acompanhamento das matrículas de alunos público alvo da Educação Especial através do CENSO Escolar;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Formação Continuada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os profissionais da Educação Especial, bem como com todos os demais profissionais da Rede Municipal com a temática Educação Especial Inclusiva;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Participação em eventos escolares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(Festival de Dança, Festival da Canção, Festival Literário, Festival da Poesia, Biblioteca Viva, Feira Municipal de Matemática);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de recursos pedagógicos e tecnológicos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(jogos, livros, brinquedos, tablets);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de ônibus com acessibilidade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para o transporte escolar dos alunos com deficiência;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Promoção de parcerias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instituições comunitárias, filantrópicas sem fins lucrativos, tais como AMA, APAE Gaspar e Grupo Autismo. Além de parcerias através de projetos com Instituições de Ensino Superior, como FURB e IFSC;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Articulação </a:t>
            </a:r>
            <a:r>
              <a:rPr lang="pt-BR" sz="2000" b="1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Intersetorial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Saúde, Assistência Social, SEFOPPE;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Reunião com pais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nas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Unidades de ensino;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body" idx="1"/>
          </p:nvPr>
        </p:nvSpPr>
        <p:spPr>
          <a:xfrm>
            <a:off x="382950" y="1096050"/>
            <a:ext cx="8378100" cy="3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Meta 5: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Alfabetizar todas as crianças aos 6 (seis) anos de idade ou até, no máximo, o final do 3º (terceiro) ano do ensino fundamental.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1600"/>
              </a:spcBef>
              <a:buFontTx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projetos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desenvolvidos nas escolas em parceria com outras instituições ( PROERD,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Empreendedorismo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Jovem, Talento Pessoal e Possibilidades Pessoais, Caminhão Ciências Itinerante,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Rede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segurança Escolar, Programa Defesa Civil na Escola, Agente Mirim, palestras sobre drogas, JEPP, Programa Mais Alfabetização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); </a:t>
            </a:r>
          </a:p>
          <a:p>
            <a:pPr marL="0" lvl="0" indent="0" algn="just">
              <a:spcBef>
                <a:spcPts val="1600"/>
              </a:spcBef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Implementação da Política de Educação Especial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profissionais especialistas em todas as Unidades Educativas, e criação das salas de Atendimento Educacional Especializado;</a:t>
            </a: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Meta 1: </a:t>
            </a:r>
            <a:r>
              <a:rPr lang="pt-BR">
                <a:highlight>
                  <a:srgbClr val="FFFFFF"/>
                </a:highlight>
              </a:rPr>
              <a:t>universalizar, até 2016, a educação infantil na pré-escola para as crianças de 4 (quatro) a 5 (cinco) anos de idade e ampliar a oferta de</a:t>
            </a:r>
            <a:r>
              <a:rPr lang="pt-BR"/>
              <a:t> educação </a:t>
            </a:r>
            <a:r>
              <a:rPr lang="pt-BR">
                <a:highlight>
                  <a:srgbClr val="FFFFFF"/>
                </a:highlight>
              </a:rPr>
              <a:t>infantil em creches de forma a atender, no mínimo, 50% (cinquenta por cento) das crianças de até 3 (três) anos até o final da vigência deste Plano.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Projeto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Apoio Pedagógico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aulas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contra turno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alunos com dificuldades de aprendizagem do Fundamental I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Atendimento especializado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SEFOPPE ( psicólogo, psicopedagogo e fonoaudiólogo);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diagnóstico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acompanhamento da aprendizagem do fundamental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-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escolar ( Programa APOIA);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body" idx="1"/>
          </p:nvPr>
        </p:nvSpPr>
        <p:spPr>
          <a:xfrm>
            <a:off x="404325" y="1067850"/>
            <a:ext cx="8378100" cy="3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Meta 6: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Oferecer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em tempo integral em, no mínimo, 50% (cinquenta por cento) das escolas públicas, de forma a atender, pelo menos, 25% (vinte e cinco por cento) dos(as) alunos(as) da educação básica.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Oferta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alimentação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 segurança alimentar e nutricional. (acompanhamento de nutricionistas) três refeições diária ( café da manhã, almoço e café da tarde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Construção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quadra de areia na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EEB.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Angélica Costa; 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Oficinas de robótica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em parceria com o FIA;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Oficinas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EEB.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Aninha Pamplona Rosa de música, jogos, informática, linguagem, dança, teatro, leitura,artes;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FontTx/>
              <a:buChar char="-"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Oficinas na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EEB.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Angélica de Souza Costa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inclusão digital, robótica, mediadora de leitura, linguagem Alfabetização e Matemática, teatro, dança, artesanato,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karatê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música e jogos;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Organização pedagógica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saídas de estudos com transporte escolar de estudantes do Ensino Fundamental I;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Aquisições de materiais pedagógicos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brinquedos, livros, mobiliários e equipamentos tecnológicos, jogos( material dourado, ábaco,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tangrans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 jogos..); Aquisição de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material de Educação Física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(bolas de todas as modalidades esportivas desenvolvidas nas escolas, redes, cones, bombas de inflar, jogos, raquetes;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Manutenção e ampliação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quadro de pessoal;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Implementação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sala de atendimento especializado na EEB Angélica Costa;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Meta 7: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Fomentar a qualidade da educação básica em todas as etapas e modalidades, com melhoria do fluxo escolar e da aprendizagem, de modo a atingir as seguintes metas municipais para o Índice de Desenvolvimento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Básica - IDEB: 6,0 nos anos iniciais do ensino fundamental; 5,5 nos anos finais do ensino fundamental e 5,2 no ensino médio.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1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Projeto Apoio Pedagógico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aulas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contra turno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alunos com dificuldades de aprendizagem do Fundamental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I, ofertado nos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polos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EEB. Luiz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Franzói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EEB. Vitório Anacleto Cardoso, EEB.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Ferandino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Dagnoni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EEB. Dolores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Krauss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 EEB. Norma Mônica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Sabel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Atendimento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Especializado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(psicólogo, psicopedagogo e fonoaudiólogo);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Acompanhamento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escolar (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Sistema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APOIA);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ônibus para o transporte escolar;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>
            <a:spLocks noGrp="1"/>
          </p:cNvSpPr>
          <p:nvPr>
            <p:ph type="body" idx="1"/>
          </p:nvPr>
        </p:nvSpPr>
        <p:spPr>
          <a:xfrm>
            <a:off x="404325" y="705225"/>
            <a:ext cx="8378100" cy="4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e projetos desenvolvidos nas escolas em parceria com outras instituições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 PROERD,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Empreendedorismo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Jovem, Talento Pessoal e Possibilidades Pessoais, Caminhão Ciências Itinerante, Oficina de Produção de Vídeos,Rede de segurança Escolar, Programa Defesa Civil na Escola, Agente Mirim, palestras sobre drogas, JEPP, Programa Mais Alfabetização);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de interação entre as redes de ensino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 Festival de Dança, Festival da Canção, Festival Literário, Festival da Poesia, Biblioteca Viva, Feira Municipal de Matemática);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Atividades extra curriculares, contra turno 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(dança, coral, violão/teclado, fanfarra, teatro, artesanato);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Atividades com modalidades esportivas 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(treinamentos esportivos de: futsal, futebol, judô, karatê, xadrez, vôlei);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4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Oferta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transporte escolar,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 suplementar de material escolar, aquisição de equipamentos e recursos tecnológicos, acesso a rede mundial de computadores;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Adesão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à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BNCC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território catarinense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r>
              <a:rPr lang="pt-BR" sz="2000" b="1" dirty="0" smtClean="0">
                <a:solidFill>
                  <a:srgbClr val="050403"/>
                </a:solidFill>
                <a:latin typeface="Nunito" charset="0"/>
              </a:rPr>
              <a:t>- Aquisição </a:t>
            </a:r>
            <a:r>
              <a:rPr lang="pt-BR" sz="2000" dirty="0" smtClean="0">
                <a:solidFill>
                  <a:srgbClr val="050403"/>
                </a:solidFill>
                <a:latin typeface="Nunito" charset="0"/>
              </a:rPr>
              <a:t>de um novo software;</a:t>
            </a:r>
            <a:endParaRPr sz="2000">
              <a:solidFill>
                <a:srgbClr val="050403"/>
              </a:solidFill>
              <a:latin typeface="Nunito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526675" y="425825"/>
            <a:ext cx="8180400" cy="4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 novo software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realização de Cadastramento e Recadastramento; </a:t>
            </a: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algn="just">
              <a:lnSpc>
                <a:spcPct val="150000"/>
              </a:lnSpc>
              <a:buClr>
                <a:srgbClr val="000000"/>
              </a:buClr>
              <a:buSzPts val="2000"/>
              <a:buFont typeface="Nunito"/>
              <a:buChar char="-"/>
            </a:pPr>
            <a:r>
              <a:rPr lang="pt-BR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Reorganização de turmas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em Unidades de Ensino (Escolas e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CDIs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); </a:t>
            </a:r>
          </a:p>
          <a:p>
            <a:pPr indent="-355600" algn="just">
              <a:lnSpc>
                <a:spcPct val="150000"/>
              </a:lnSpc>
              <a:buClr>
                <a:srgbClr val="000000"/>
              </a:buClr>
              <a:buSzPts val="2000"/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algn="just">
              <a:lnSpc>
                <a:spcPct val="150000"/>
              </a:lnSpc>
              <a:buClr>
                <a:srgbClr val="000000"/>
              </a:buClr>
              <a:buSzPts val="2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administrativo/pedagógico/cultural nas Unidades de Ensino;</a:t>
            </a: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Char char="-"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5"/>
          <p:cNvSpPr txBox="1">
            <a:spLocks noGrp="1"/>
          </p:cNvSpPr>
          <p:nvPr>
            <p:ph type="body" idx="1"/>
          </p:nvPr>
        </p:nvSpPr>
        <p:spPr>
          <a:xfrm>
            <a:off x="404325" y="277975"/>
            <a:ext cx="8378100" cy="44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 8: Elevar a escolaridade média da população de 18 (dezoito) a 29 (vinte e nove) anos de idade, de modo a alcançar, no mínimo, 12 (doze) anos de estudo no último ano de vigência deste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Plano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, para as populações do campo, e dos 25% (vinte e cinco por cento) mais pobres, igualando a escolaridade média entre negros e não negros declarados à Fundação Instituto Brasileiro de Geografia e Estatística - IBGE.</a:t>
            </a:r>
            <a:endParaRPr sz="28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>
            <a:spLocks noGrp="1"/>
          </p:cNvSpPr>
          <p:nvPr>
            <p:ph type="body" idx="1"/>
          </p:nvPr>
        </p:nvSpPr>
        <p:spPr>
          <a:xfrm>
            <a:off x="404325" y="987325"/>
            <a:ext cx="8378100" cy="3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Divulgação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estímulo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 participação em exame de certificação e conclusão do Ensino Fundamental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-Incentivo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parceria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instalação de Unidades de Ensino Profissionalizante no Município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segunda língua para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Haitiamos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>
            <a:spLocks noGrp="1"/>
          </p:cNvSpPr>
          <p:nvPr>
            <p:ph type="body" idx="1"/>
          </p:nvPr>
        </p:nvSpPr>
        <p:spPr>
          <a:xfrm>
            <a:off x="404325" y="766950"/>
            <a:ext cx="8378100" cy="4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9: Elevar a taxa de alfabetização da população com 15 (quinze) anos ou mais de idade para 98% (noventa e oito por cento) até 2017 e, até o final da vigência deste Plano, reduzir em 50% (cinquenta por cento) a taxa de analfabetismo funcional.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9"/>
          <p:cNvSpPr txBox="1">
            <a:spLocks noGrp="1"/>
          </p:cNvSpPr>
          <p:nvPr>
            <p:ph type="body" idx="1"/>
          </p:nvPr>
        </p:nvSpPr>
        <p:spPr>
          <a:xfrm>
            <a:off x="371074" y="677025"/>
            <a:ext cx="8378100" cy="40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Ampliação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oferta de Educação de Jovens e Adultos;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formações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voltadas as especificidades da EJA;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Disponibilização de um espaço físico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 EJA;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de materiais pedagógicos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(livros, literatura, jogos, material escolar);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-Transporte escolar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sz="200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574" y="623455"/>
            <a:ext cx="7884275" cy="3882043"/>
          </a:xfrm>
        </p:spPr>
        <p:txBody>
          <a:bodyPr/>
          <a:lstStyle/>
          <a:p>
            <a:pPr lvl="0"/>
            <a:r>
              <a:rPr lang="pt-BR" sz="2000" dirty="0" smtClean="0">
                <a:solidFill>
                  <a:srgbClr val="000000"/>
                </a:solidFill>
              </a:rPr>
              <a:t/>
            </a:r>
            <a:br>
              <a:rPr lang="pt-BR" sz="2000" dirty="0" smtClean="0">
                <a:solidFill>
                  <a:srgbClr val="000000"/>
                </a:solidFill>
              </a:rPr>
            </a:br>
            <a:r>
              <a:rPr lang="pt-BR" sz="2000" dirty="0" smtClean="0">
                <a:solidFill>
                  <a:srgbClr val="000000"/>
                </a:solidFill>
              </a:rPr>
              <a:t/>
            </a:r>
            <a:br>
              <a:rPr lang="pt-BR" sz="2000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>- Aquisição e manutenção </a:t>
            </a:r>
            <a:r>
              <a:rPr lang="pt-BR" sz="2000" dirty="0" smtClean="0">
                <a:solidFill>
                  <a:srgbClr val="000000"/>
                </a:solidFill>
              </a:rPr>
              <a:t>de equipamentos tecnológicos e material de consumo;</a:t>
            </a:r>
            <a:br>
              <a:rPr lang="pt-BR" sz="2000" dirty="0" smtClean="0">
                <a:solidFill>
                  <a:srgbClr val="000000"/>
                </a:solidFill>
              </a:rPr>
            </a:br>
            <a:r>
              <a:rPr lang="pt-BR" sz="2000" dirty="0" smtClean="0">
                <a:solidFill>
                  <a:srgbClr val="000000"/>
                </a:solidFill>
              </a:rPr>
              <a:t/>
            </a:r>
            <a:br>
              <a:rPr lang="pt-BR" sz="2000" dirty="0" smtClean="0">
                <a:solidFill>
                  <a:srgbClr val="000000"/>
                </a:solidFill>
              </a:rPr>
            </a:br>
            <a:r>
              <a:rPr lang="pt-BR" sz="2000" dirty="0" smtClean="0">
                <a:solidFill>
                  <a:srgbClr val="000000"/>
                </a:solidFill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</a:rPr>
              <a:t>Oferta de alimentação;</a:t>
            </a:r>
            <a:r>
              <a:rPr lang="pt-BR" sz="2000" dirty="0" smtClean="0">
                <a:solidFill>
                  <a:srgbClr val="000000"/>
                </a:solidFill>
              </a:rPr>
              <a:t/>
            </a:r>
            <a:br>
              <a:rPr lang="pt-BR" sz="2000" dirty="0" smtClean="0">
                <a:solidFill>
                  <a:srgbClr val="000000"/>
                </a:solidFill>
              </a:rPr>
            </a:br>
            <a:r>
              <a:rPr lang="pt-BR" sz="2000" dirty="0" smtClean="0">
                <a:solidFill>
                  <a:srgbClr val="000000"/>
                </a:solidFill>
              </a:rPr>
              <a:t/>
            </a:r>
            <a:br>
              <a:rPr lang="pt-BR" sz="2000" dirty="0" smtClean="0">
                <a:solidFill>
                  <a:srgbClr val="000000"/>
                </a:solidFill>
              </a:rPr>
            </a:br>
            <a:r>
              <a:rPr lang="pt-BR" sz="2000" dirty="0" smtClean="0">
                <a:solidFill>
                  <a:srgbClr val="000000"/>
                </a:solidFill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</a:rPr>
              <a:t>Manutenção e ampliação </a:t>
            </a:r>
            <a:r>
              <a:rPr lang="pt-BR" sz="2000" dirty="0" smtClean="0">
                <a:solidFill>
                  <a:srgbClr val="000000"/>
                </a:solidFill>
              </a:rPr>
              <a:t>do quadro de pessoal;</a:t>
            </a:r>
            <a:r>
              <a:rPr lang="pt-BR" sz="3200" dirty="0" smtClean="0">
                <a:solidFill>
                  <a:srgbClr val="000000"/>
                </a:solidFill>
              </a:rPr>
              <a:t/>
            </a:r>
            <a:br>
              <a:rPr lang="pt-BR" sz="3200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0"/>
          <p:cNvSpPr txBox="1">
            <a:spLocks noGrp="1"/>
          </p:cNvSpPr>
          <p:nvPr>
            <p:ph type="body" idx="1"/>
          </p:nvPr>
        </p:nvSpPr>
        <p:spPr>
          <a:xfrm>
            <a:off x="404325" y="836875"/>
            <a:ext cx="8378100" cy="3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10: Oferecer, no mínimo, 10% (dez por cento) das matrículas de educação de jovens e adultos, nos ensinos fundamental e médio, na forma integrada à educação profissional, até ao final da vigência do Plano.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1"/>
          <p:cNvSpPr txBox="1">
            <a:spLocks noGrp="1"/>
          </p:cNvSpPr>
          <p:nvPr>
            <p:ph type="body" idx="1"/>
          </p:nvPr>
        </p:nvSpPr>
        <p:spPr>
          <a:xfrm>
            <a:off x="404325" y="1654950"/>
            <a:ext cx="8378100" cy="31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Incentivo e parceria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instalação de Unidades de Ensino Profissionalizante no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Município (SENAI);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2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11: Triplicar as matrículas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profissional técnica de nível médio, assegurando a qualidade da oferta e, pelo menos, 80% (oitenta por cento) da expansão no segmento público.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3"/>
          <p:cNvSpPr txBox="1">
            <a:spLocks noGrp="1"/>
          </p:cNvSpPr>
          <p:nvPr>
            <p:ph type="body" idx="1"/>
          </p:nvPr>
        </p:nvSpPr>
        <p:spPr>
          <a:xfrm>
            <a:off x="404325" y="1937050"/>
            <a:ext cx="83781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Incentivo e parceria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instalação de Unidades de Ensino Profissionalizante no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Município (SENAI);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4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12: Incentivar a ampliação da oferta de vagas no ensino superior, por meio da expansão e interiorização da Rede Federal de Educação Superior, da Rede Federal de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Profissional, Científica e Tecnológica e do Sistema Universidade Aberta do Brasil.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526675" y="425825"/>
            <a:ext cx="8180400" cy="4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Análise de </a:t>
            </a:r>
            <a:r>
              <a:rPr lang="pt-BR" sz="2000" b="1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das crianças, otimizando o atendimento e o espaço, acompanhamento da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escolar por meio do Programa Bolsa Família ( Sistema Presença) e do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Sistema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APOIA em parceria com o Conselho Tutelar e Ministério Público;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Análise do tamanho das salas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todos os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CDI’s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considerando o que especifica a Normativa de Matrículas da Educação Infantil e a Resolução 1/99 do COMED – Conselho Municipal de Educação, priorizando um atendimento dentro da capacidade de cada espaço;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5"/>
          <p:cNvSpPr txBox="1">
            <a:spLocks noGrp="1"/>
          </p:cNvSpPr>
          <p:nvPr>
            <p:ph type="body" idx="1"/>
          </p:nvPr>
        </p:nvSpPr>
        <p:spPr>
          <a:xfrm>
            <a:off x="404325" y="667625"/>
            <a:ext cx="8378100" cy="40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Divulgação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oferta de Ensino Superior no Município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Apoiar a ampliação da oferta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Polos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das instituições UNIASSELVI, UNICESUMAR) no município;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Projeto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extensão Arte na Escola;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Divulgação e incentivo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à comunidade para fortalecimento do IFSC de Gaspar;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6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13: Incentivar a elevação da qualidade da educação superior e ampliar a proporção de mestres e doutores do corpo docente em efetivo exercício no conjunto do sistema de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superior para 80% (oitenta por cento), sendo, do total, no mínimo, 40% (quarenta por cento) doutores, até ao final da vigência do Plano.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 txBox="1">
            <a:spLocks noGrp="1"/>
          </p:cNvSpPr>
          <p:nvPr>
            <p:ph type="body" idx="1"/>
          </p:nvPr>
        </p:nvSpPr>
        <p:spPr>
          <a:xfrm>
            <a:off x="440574" y="1005840"/>
            <a:ext cx="8320475" cy="3695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-Incentivo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à participação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 cursos de pós-graduação voltadas à educação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Progressão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Plano de Carreira;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8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14: Incentivar e acompanhar a expansão do financiamento da Pós-Graduação Stricto Sensu na área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, por meio do Conselho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Municipal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para o Ensino Superior.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0"/>
          <p:cNvSpPr txBox="1">
            <a:spLocks noGrp="1"/>
          </p:cNvSpPr>
          <p:nvPr>
            <p:ph type="body" idx="1"/>
          </p:nvPr>
        </p:nvSpPr>
        <p:spPr>
          <a:xfrm>
            <a:off x="404325" y="362600"/>
            <a:ext cx="8378100" cy="4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15: Contribuir conjuntamente com União e Estado, com base em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plano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estratégico que apresente diagnóstico das necessidades de formação de profissionais da educação e da capacidade de atendimento, por parte de instituições públicas e comunitárias de 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educação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superior existentes nos Estados, Distrito Federal e Municípios, e definir obrigações recíprocas entre os partícipes.</a:t>
            </a:r>
            <a:endParaRPr sz="28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1"/>
          <p:cNvSpPr txBox="1">
            <a:spLocks noGrp="1"/>
          </p:cNvSpPr>
          <p:nvPr>
            <p:ph type="body" idx="1"/>
          </p:nvPr>
        </p:nvSpPr>
        <p:spPr>
          <a:xfrm>
            <a:off x="365760" y="448887"/>
            <a:ext cx="8395290" cy="4337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Participação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Fórum e do Plano Estadual de Educação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Formação continuada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os profissionais do Ensino Infantil, Fundamental I e Fundamental II;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Estágio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remunerado;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Divulgação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da oferta do ensino superior no município;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2"/>
          <p:cNvSpPr txBox="1">
            <a:spLocks noGrp="1"/>
          </p:cNvSpPr>
          <p:nvPr>
            <p:ph type="body" idx="1"/>
          </p:nvPr>
        </p:nvSpPr>
        <p:spPr>
          <a:xfrm>
            <a:off x="404325" y="325000"/>
            <a:ext cx="8378100" cy="44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16: Formar 75% (setenta e cinco por cento) dos professores da educação básica em nível de pós-graduação até o último ano de vigência deste Plano e garantir a todos os profissionais da educação básica formação continuada em sua área de atuação, considerando as necessidades, demandas e contextualizações dos sistemas de ensino.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3"/>
          <p:cNvSpPr txBox="1">
            <a:spLocks noGrp="1"/>
          </p:cNvSpPr>
          <p:nvPr>
            <p:ph type="body" idx="1"/>
          </p:nvPr>
        </p:nvSpPr>
        <p:spPr>
          <a:xfrm>
            <a:off x="382950" y="1547400"/>
            <a:ext cx="8378100" cy="3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Incentivo aos profissionais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o desenvolvimento de estudos e pesquisas, visando a qualificação da Educação Pública Municipal;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>
            <a:spLocks noGrp="1"/>
          </p:cNvSpPr>
          <p:nvPr>
            <p:ph type="body" idx="1"/>
          </p:nvPr>
        </p:nvSpPr>
        <p:spPr>
          <a:xfrm>
            <a:off x="404325" y="353200"/>
            <a:ext cx="8378100" cy="44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17: Valorizar os profissionais do magistério da rede pública de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básica, assegurando, no prazo de 2 (dois) anos, a revisão e reestruturação do plano de carreira, que tem como referência o piso nacional, definido em lei federal, nos termos do inciso VIII, do artigo 206, da Constituição Federal, a fim de equiparar o rendimento médio dos demais profissionais com escolaridade equivalente, até o final do 6º (sexto) ano da vigência deste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Plano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.</a:t>
            </a:r>
            <a:endParaRPr sz="28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5"/>
          <p:cNvSpPr txBox="1">
            <a:spLocks noGrp="1"/>
          </p:cNvSpPr>
          <p:nvPr>
            <p:ph type="body" idx="1"/>
          </p:nvPr>
        </p:nvSpPr>
        <p:spPr>
          <a:xfrm>
            <a:off x="338500" y="535975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Participação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 elaboração do Plano de Cargos e Salários para os Profissionais da Educação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Processo Seletivo para preenchimento de vagas;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Processo Emergencial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preenchimento de vagas;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302550" y="324975"/>
            <a:ext cx="8505300" cy="4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 algn="just">
              <a:lnSpc>
                <a:spcPct val="150000"/>
              </a:lnSpc>
              <a:buClr>
                <a:srgbClr val="000000"/>
              </a:buClr>
              <a:buSzPts val="200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Análise das demandas e projeções de turmas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ano seguinte;</a:t>
            </a:r>
            <a:endParaRPr lang="pt-BR" sz="2000" b="1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Char char="-"/>
            </a:pPr>
            <a:endParaRPr lang="pt-BR" sz="2000" b="1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pt-BR" sz="2000" b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Abertura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turmas novas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 Escolas, como: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EEB.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Norma Mônica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Sabel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EEB.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Zenaide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Schimitt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Costa, CDI Francisco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Mastella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 CDI Sônia Gioconda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Beduschi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CDI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Dorvalina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Fachini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CDI Cachinhos de Ouro; CDI Professora Mercedes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Melato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Beduschi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CDI Vovó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Lica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Arial"/>
              <a:cs typeface="Arial"/>
              <a:sym typeface="Nunito"/>
            </a:endParaRPr>
          </a:p>
          <a:p>
            <a:pPr indent="-355600" algn="just">
              <a:lnSpc>
                <a:spcPct val="150000"/>
              </a:lnSpc>
              <a:buClr>
                <a:srgbClr val="000000"/>
              </a:buClr>
              <a:buSzPts val="2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Manutenção e ampliação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quadro de pessoal;</a:t>
            </a: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6"/>
          <p:cNvSpPr txBox="1">
            <a:spLocks noGrp="1"/>
          </p:cNvSpPr>
          <p:nvPr>
            <p:ph type="body" idx="1"/>
          </p:nvPr>
        </p:nvSpPr>
        <p:spPr>
          <a:xfrm>
            <a:off x="253875" y="165150"/>
            <a:ext cx="8669700" cy="4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18: assegurar, no prazo de 2 (dois) anos, a existência de planos de carreira para os(as) profissionais da educação básica (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infantil e ensino fundamental). Para o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Plano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de Carreira dos(as) profissionais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básica pública, tomar como referência o piso salarial nacional profissional, definido em lei federal, nos termos do inciso VIII do art. 206 da Constituição Federal.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7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processo seletivo para preenchimento de vagas;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Participação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 Conferências e Fóruns a nível municipal, estadual e nacional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Fortalecimento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Conselho Municipal de Educação;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8"/>
          <p:cNvSpPr txBox="1">
            <a:spLocks noGrp="1"/>
          </p:cNvSpPr>
          <p:nvPr>
            <p:ph type="body" idx="1"/>
          </p:nvPr>
        </p:nvSpPr>
        <p:spPr>
          <a:xfrm>
            <a:off x="404325" y="761650"/>
            <a:ext cx="8378100" cy="4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19: Assegurar condições, no prazo de 2 anos, para a efetivação da gestão democrática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, associada a critérios técnicos de mérito e desempenho e à consulta pública à comunidade escolar, no âmbito das políticas públicas, prevendo recursos e apoio técnico da União para tanto.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9"/>
          <p:cNvSpPr txBox="1">
            <a:spLocks noGrp="1"/>
          </p:cNvSpPr>
          <p:nvPr>
            <p:ph type="body" idx="1"/>
          </p:nvPr>
        </p:nvSpPr>
        <p:spPr>
          <a:xfrm>
            <a:off x="382950" y="498375"/>
            <a:ext cx="8378100" cy="4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 Realização de formações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Grêmios e Conselhos Escolares;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Formação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escolha de Gestores das Instituições de Ensino;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Garantir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efetivo funcionamento dos Conselhos relacionados à Educação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Realização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Fórum Permanente de Educação;</a:t>
            </a: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t-BR" sz="2000" b="1" dirty="0" smtClean="0">
                <a:solidFill>
                  <a:srgbClr val="050403"/>
                </a:solidFill>
              </a:rPr>
              <a:t>- Participação</a:t>
            </a:r>
            <a:r>
              <a:rPr lang="pt-BR" sz="2000" dirty="0" smtClean="0">
                <a:solidFill>
                  <a:srgbClr val="050403"/>
                </a:solidFill>
              </a:rPr>
              <a:t> da comunidade escolar no PPP da escola;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263" y="515389"/>
            <a:ext cx="7892588" cy="4106487"/>
          </a:xfrm>
        </p:spPr>
        <p:txBody>
          <a:bodyPr/>
          <a:lstStyle/>
          <a:p>
            <a:r>
              <a:rPr lang="pt-BR" sz="2000" dirty="0" smtClean="0">
                <a:solidFill>
                  <a:srgbClr val="050403"/>
                </a:solidFill>
              </a:rPr>
              <a:t>- </a:t>
            </a:r>
            <a:r>
              <a:rPr lang="pt-BR" sz="2000" b="1" dirty="0" smtClean="0">
                <a:solidFill>
                  <a:srgbClr val="050403"/>
                </a:solidFill>
              </a:rPr>
              <a:t>Apresentação orçamentária </a:t>
            </a:r>
            <a:r>
              <a:rPr lang="pt-BR" sz="2000" dirty="0" smtClean="0">
                <a:solidFill>
                  <a:srgbClr val="050403"/>
                </a:solidFill>
              </a:rPr>
              <a:t>ao público da educação;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- </a:t>
            </a:r>
            <a:r>
              <a:rPr lang="pt-BR" sz="2000" b="1" dirty="0" smtClean="0">
                <a:solidFill>
                  <a:srgbClr val="050403"/>
                </a:solidFill>
              </a:rPr>
              <a:t>Programas de interação </a:t>
            </a:r>
            <a:r>
              <a:rPr lang="pt-BR" sz="2000" dirty="0" smtClean="0">
                <a:solidFill>
                  <a:srgbClr val="050403"/>
                </a:solidFill>
              </a:rPr>
              <a:t>entre as redes de ensino (Festival de Dança, Festival da Canção, Festival Literário, Festival da Poesia, Biblioteca Viva, Feira Municipal de Matemática);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b="1" dirty="0" smtClean="0">
                <a:solidFill>
                  <a:srgbClr val="050403"/>
                </a:solidFill>
              </a:rPr>
              <a:t>- Realização de eventos esportivos </a:t>
            </a:r>
            <a:r>
              <a:rPr lang="pt-BR" sz="2000" dirty="0" smtClean="0">
                <a:solidFill>
                  <a:srgbClr val="050403"/>
                </a:solidFill>
              </a:rPr>
              <a:t>escolares em parceria com a Fundação de Esportes (Moleque Bom de Bola, Jogos Escolares de SC, Etapa Classificatória dos Jogos Escolares Municipais, Festival Esportivo Escolar dos 4º e 5º anos, Etapa Final dos Jogos Escolares Municipais) e Programa de Iniciação Esportiva;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 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>
              <a:solidFill>
                <a:srgbClr val="050403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0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20: Ampliar o investimento público em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pública de forma a atingir, no mínimo, o patamar de 7% (sete por cento) do Produto Interno Bruto (PIB) do País no 5º (quinto) ano de vigência desta Lei e, no mínimo, o equivalente a 10% (dez por cento) do PIB ao final do decênio.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1"/>
          <p:cNvSpPr txBox="1">
            <a:spLocks noGrp="1"/>
          </p:cNvSpPr>
          <p:nvPr>
            <p:ph type="body" idx="1"/>
          </p:nvPr>
        </p:nvSpPr>
        <p:spPr>
          <a:xfrm>
            <a:off x="272700" y="390825"/>
            <a:ext cx="8613300" cy="46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Fortalecimento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acompanhamento dos recursos da Educação.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Aplicação de recursos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destinados a manutenção, reforma e construção de instituições de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ensino: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EEF. Olímpio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Moretto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Continuação da construção da nova escola – Início 10/11/2017, término 03/07/2019 - R$ 612.004,66;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CDI Ivan  Carlos Duarte: Reforma da cobertura – Início 23/10/2017, término 22/03/2018 – R$ 123.271,25;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389" y="606829"/>
            <a:ext cx="7809461" cy="4015047"/>
          </a:xfrm>
        </p:spPr>
        <p:txBody>
          <a:bodyPr/>
          <a:lstStyle/>
          <a:p>
            <a:pPr lvl="0"/>
            <a:r>
              <a:rPr lang="pt-BR" sz="2000" dirty="0" smtClean="0">
                <a:solidFill>
                  <a:srgbClr val="050403"/>
                </a:solidFill>
              </a:rPr>
              <a:t>EEF. Olímpio </a:t>
            </a:r>
            <a:r>
              <a:rPr lang="pt-BR" sz="2000" dirty="0" err="1" smtClean="0">
                <a:solidFill>
                  <a:srgbClr val="050403"/>
                </a:solidFill>
              </a:rPr>
              <a:t>Moretto</a:t>
            </a:r>
            <a:r>
              <a:rPr lang="pt-BR" sz="2000" dirty="0" smtClean="0">
                <a:solidFill>
                  <a:srgbClr val="050403"/>
                </a:solidFill>
              </a:rPr>
              <a:t>: Urbanismo e drenagem –Início 12/12/2018,término 03/07/2019 – R$ 721.149,69;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EEB. Belchior: Reforma da escola- Início 11/10/2018, </a:t>
            </a:r>
            <a:r>
              <a:rPr lang="pt-BR" sz="2000" dirty="0" err="1" smtClean="0">
                <a:solidFill>
                  <a:srgbClr val="050403"/>
                </a:solidFill>
              </a:rPr>
              <a:t>rtérmino</a:t>
            </a:r>
            <a:r>
              <a:rPr lang="pt-BR" sz="2000" dirty="0" smtClean="0">
                <a:solidFill>
                  <a:srgbClr val="050403"/>
                </a:solidFill>
              </a:rPr>
              <a:t> 08/02/2019 – R$183.662,42;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CDI Maria da Silva (Vovó </a:t>
            </a:r>
            <a:r>
              <a:rPr lang="pt-BR" sz="2000" dirty="0" err="1" smtClean="0">
                <a:solidFill>
                  <a:srgbClr val="050403"/>
                </a:solidFill>
              </a:rPr>
              <a:t>Lica</a:t>
            </a:r>
            <a:r>
              <a:rPr lang="pt-BR" sz="2000" dirty="0" smtClean="0">
                <a:solidFill>
                  <a:srgbClr val="050403"/>
                </a:solidFill>
              </a:rPr>
              <a:t>): Reforma e ampliação (Etapa 1)- Início 26/10/2018, término 07/11/2019 – R$ 1.074.511,96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EEB. Vitório Anacleto Cardoso: Ampliação do pátio/estacionamento- Início 02/07/2018, término 13/06/2019;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 </a:t>
            </a:r>
            <a:endParaRPr lang="pt-BR" sz="2000" dirty="0">
              <a:solidFill>
                <a:srgbClr val="050403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578" y="665017"/>
            <a:ext cx="7751272" cy="3740727"/>
          </a:xfrm>
        </p:spPr>
        <p:txBody>
          <a:bodyPr/>
          <a:lstStyle/>
          <a:p>
            <a:r>
              <a:rPr lang="pt-BR" sz="2000" dirty="0" smtClean="0">
                <a:solidFill>
                  <a:srgbClr val="000000"/>
                </a:solidFill>
              </a:rPr>
              <a:t/>
            </a:r>
            <a:br>
              <a:rPr lang="pt-BR" sz="2000" dirty="0" smtClean="0">
                <a:solidFill>
                  <a:srgbClr val="000000"/>
                </a:solidFill>
              </a:rPr>
            </a:br>
            <a:r>
              <a:rPr lang="pt-BR" sz="2000" dirty="0" smtClean="0">
                <a:solidFill>
                  <a:srgbClr val="000000"/>
                </a:solidFill>
              </a:rPr>
              <a:t>CDI Mercedes </a:t>
            </a:r>
            <a:r>
              <a:rPr lang="pt-BR" sz="2000" dirty="0" err="1" smtClean="0">
                <a:solidFill>
                  <a:srgbClr val="000000"/>
                </a:solidFill>
              </a:rPr>
              <a:t>Melato</a:t>
            </a:r>
            <a:r>
              <a:rPr lang="pt-BR" sz="2000" dirty="0" smtClean="0">
                <a:solidFill>
                  <a:srgbClr val="000000"/>
                </a:solidFill>
              </a:rPr>
              <a:t>: Reforma geral(cozinha e telhado) – Início 09/11/2018, término 08/02/2019 – R$ 456.657,64;</a:t>
            </a:r>
            <a:br>
              <a:rPr lang="pt-BR" sz="2000" dirty="0" smtClean="0">
                <a:solidFill>
                  <a:srgbClr val="000000"/>
                </a:solidFill>
              </a:rPr>
            </a:br>
            <a:endParaRPr lang="pt-BR" sz="20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2"/>
          <p:cNvSpPr txBox="1">
            <a:spLocks noGrp="1"/>
          </p:cNvSpPr>
          <p:nvPr>
            <p:ph type="body" idx="1"/>
          </p:nvPr>
        </p:nvSpPr>
        <p:spPr>
          <a:xfrm>
            <a:off x="404325" y="578875"/>
            <a:ext cx="8378100" cy="4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OBRIGADA!!!</a:t>
            </a:r>
            <a:endParaRPr sz="7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- </a:t>
            </a:r>
            <a:r>
              <a:rPr lang="pt-BR" sz="18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Construção</a:t>
            </a:r>
            <a:r>
              <a:rPr lang="pt-BR" sz="18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reforma e ampliação do espaço físico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nas unidades: 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Início da construção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 novo CDI, no bairro Coloninha, que estará pronto para o atendimento em 2020, atendendo aproximadamente 150 crianças; 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CDI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Cachinhos de 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Ouro – Readequação do espaço físico para mais duas salas de aula, no início de 2018, com atendimento de mais de 40 crianças; CDI Ivan Duarte – Reforma da cobertura; CDI Maria da Silva (Vovó </a:t>
            </a:r>
            <a:r>
              <a:rPr lang="pt-BR" sz="18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Lica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 – Reforma e ampliação ( etapa 1);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Implementação da Política de Educação Especial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 profissionais especialistas em todas as Unidades Educativas, e criação das salas de Atendimento Educacional Especializado;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Grupo de estudos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Coordenadores e Diretores; Paradas Pedagógicas nos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CDIs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Encontro de estudos com professoras dos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Prés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atendidos nas 10 escolas Municipais;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18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Formação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professores e auxiliares da Educação Infantil; Formação com professores e gestores na perspectiva da inclusão e estudo da Política Municipal da Educação Especial; Formação Arte na Escola (parceria com a FURB); Formação PNAIC (Pacto Nacional de Alfabetização na Idade Certa) – Infantil;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 </a:t>
            </a:r>
            <a:r>
              <a:rPr lang="pt-BR" sz="18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assessoria técnico/pedagógico para a realização de Mostras de Trabalho e Feira de Matemática; Realização da Feira Municipal de Matemática;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3524</Words>
  <Application>Microsoft Office PowerPoint</Application>
  <PresentationFormat>Apresentação na tela (16:9)</PresentationFormat>
  <Paragraphs>198</Paragraphs>
  <Slides>69</Slides>
  <Notes>65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4" baseType="lpstr">
      <vt:lpstr>Arial</vt:lpstr>
      <vt:lpstr>Nunito</vt:lpstr>
      <vt:lpstr>Calibri</vt:lpstr>
      <vt:lpstr>Times New Roman</vt:lpstr>
      <vt:lpstr>Shift</vt:lpstr>
      <vt:lpstr>PLANO MUNICIPAL DE EDUCAÇÃO GASPAR</vt:lpstr>
      <vt:lpstr>Ações Desenvolvidas pela Secretaria da Educação 2018 </vt:lpstr>
      <vt:lpstr>Meta 1: universalizar, até 2016, a educação infantil na pré-escola para as crianças de 4 (quatro) a 5 (cinco) anos de idade e ampliar a oferta de educação infantil em creches de forma a atender, no mínimo, 50% (cinquenta por cento) das crianças de até 3 (três) anos até o final da vigência deste Plano.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Meta 2: Universalizar o ensino fundamental de 9 (nove) anos para toda a população de 6 (seis) a 14 (quatorze) anos e garantir que pelo menos 95% (noventa e cinco por cento) dos alunos concluam essa etapa na idade recomendada, até o último ano de vigência deste Plano. 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Meta 3: Colaborar com a universalização, até 2016, do atendimento escolar para toda a população de 15 (quinze) a 17 (dezessete) anos de idade e elevar, até o final do período de vigência deste Plano, a taxa líquida de matrículas no ensino médio para um valor entre 90% (noventa por cento) e 95% (noventa e cinco por cento).   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  - Aquisição e manutenção de equipamentos tecnológicos e material de consumo;  - Oferta de alimentação;  - Manutenção e ampliação do quadro de pessoal; 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- Apresentação orçamentária ao público da educação;  - Programas de interação entre as redes de ensino (Festival de Dança, Festival da Canção, Festival Literário, Festival da Poesia, Biblioteca Viva, Feira Municipal de Matemática);  - Realização de eventos esportivos escolares em parceria com a Fundação de Esportes (Moleque Bom de Bola, Jogos Escolares de SC, Etapa Classificatória dos Jogos Escolares Municipais, Festival Esportivo Escolar dos 4º e 5º anos, Etapa Final dos Jogos Escolares Municipais) e Programa de Iniciação Esportiva;   </vt:lpstr>
      <vt:lpstr>Slide 65</vt:lpstr>
      <vt:lpstr>Slide 66</vt:lpstr>
      <vt:lpstr>EEF. Olímpio Moretto: Urbanismo e drenagem –Início 12/12/2018,término 03/07/2019 – R$ 721.149,69;  EEB. Belchior: Reforma da escola- Início 11/10/2018, rtérmino 08/02/2019 – R$183.662,42;  CDI Maria da Silva (Vovó Lica): Reforma e ampliação (Etapa 1)- Início 26/10/2018, término 07/11/2019 – R$ 1.074.511,96  EEB. Vitório Anacleto Cardoso: Ampliação do pátio/estacionamento- Início 02/07/2018, término 13/06/2019;    </vt:lpstr>
      <vt:lpstr> CDI Mercedes Melato: Reforma geral(cozinha e telhado) – Início 09/11/2018, término 08/02/2019 – R$ 456.657,64; 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MUNICIPAL DE EDUCAÇÃO GASPAR</dc:title>
  <dc:creator>Adm Educacao 04</dc:creator>
  <cp:lastModifiedBy>adalci.vasques</cp:lastModifiedBy>
  <cp:revision>67</cp:revision>
  <dcterms:modified xsi:type="dcterms:W3CDTF">2019-12-12T12:47:36Z</dcterms:modified>
</cp:coreProperties>
</file>