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8" r:id="rId67"/>
    <p:sldId id="323" r:id="rId68"/>
    <p:sldId id="324" r:id="rId69"/>
    <p:sldId id="326" r:id="rId70"/>
    <p:sldId id="327" r:id="rId71"/>
    <p:sldId id="325" r:id="rId72"/>
  </p:sldIdLst>
  <p:sldSz cx="9144000" cy="5143500" type="screen16x9"/>
  <p:notesSz cx="6858000" cy="9144000"/>
  <p:embeddedFontLst>
    <p:embeddedFont>
      <p:font typeface="Nunito" charset="0"/>
      <p:regular r:id="rId74"/>
      <p:bold r:id="rId75"/>
      <p:italic r:id="rId76"/>
      <p:boldItalic r:id="rId77"/>
    </p:embeddedFont>
    <p:embeddedFont>
      <p:font typeface="Calibri" pitchFamily="34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3465959c9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3465959c9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465959c9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3465959c9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3465959c9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3465959c9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3465959c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3465959c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465959c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3465959c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3465959c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3465959c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3465959c9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3465959c9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3465959c9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3465959c9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3465959c9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3465959c9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3465959c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3465959c9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46595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46595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3465959c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3465959c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3465959c9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3465959c9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3465959c9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3465959c9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3465959c9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3465959c9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3465959c9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3465959c9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3465959c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3465959c9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3465959c9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3465959c9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3465959c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3465959c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3465959c9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3465959c9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3465959c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3465959c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3465959c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3465959c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3465959c9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3465959c9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3465959c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3465959c9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3465959c9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3465959c9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3465959c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3465959c9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3465959c9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3465959c9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3465959c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3465959c9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3465959c9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3465959c9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3465959c9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3465959c9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3465959c9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3465959c9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3465959c9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3465959c9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3465959c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3465959c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3465959c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3465959c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3465959c9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3465959c9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3465959c9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3465959c9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3465959c9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3465959c9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3465959c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3465959c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3465959c9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3465959c9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465959c9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465959c9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3465959c9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3465959c9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3465959c9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3465959c9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465959c9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465959c9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3465959c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3465959c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3465959c9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3465959c9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3465959c9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3465959c9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3465959c9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3465959c9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3465959c9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3465959c9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3465959c9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3465959c9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3465959c9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3465959c9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3465959c9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3465959c9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63465959c9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63465959c9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3465959c9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3465959c9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3dcb399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3dcb399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465959c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465959c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3dcb399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3dcb399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3dcb3993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3dcb3993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3dcb399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3dcb399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3dcb3993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3dcb3993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3dcb3993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3dcb3993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3dcb3993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3dcb3993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63dcb3993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63dcb3993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3dcb3993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3dcb3993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3dcb3993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3dcb3993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465959c9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465959c9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3465959c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3465959c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465959c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465959c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PLANO MUNICIPAL DE EDUCAÇÃO GASPAR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67725" y="3921100"/>
            <a:ext cx="8520600" cy="11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Zilma Mônica Sansão Benevenutti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Secretária de Educação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de materiais pedagógicos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brinquedos, livros, mobiliários e equipamentos tecnológicos;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 de Assistente Social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nas Unidades de Educação Infantil, articulando com as políticas, de saúde e assistência social em serviços de programas como: CRAS, CREAS, ESF e outros;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Atendimento Especializado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(psicólogo, psicopedagogo e fonoaudiólogo);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Oferta de alimentação com segurança alimentar e nutricional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(acompanhamento de nutricionistas);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729500" y="494250"/>
            <a:ext cx="7629900" cy="41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Meta 2: </a:t>
            </a:r>
            <a:r>
              <a:rPr lang="pt-BR">
                <a:highlight>
                  <a:srgbClr val="FFFFFF"/>
                </a:highlight>
              </a:rPr>
              <a:t>Universalizar o ensino fundamental de 9 (nove) anos para toda a população de 6 (seis) a 14 (quatorze) anos e garantir que pelo menos 95% (noventa e cinco por cento) dos alunos concluam essa etapa na idade recomendada, até o último ano de vigência deste Plano.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Regulamentação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 terço de hora atividade para o ensino fundamental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diagnóstico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acompanhamento da aprendizagem do fundamental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escolar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Atendimento especializado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(psicólogo, psicopedagogo e fonoaudiólogo);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Reforma e ampliação do espaço físico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em unidades escolares: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EEF.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Olímpio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Moretto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Término da construção da nova sede, urbanismo e drenagem; EEB.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Ferandino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Dagnoni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– Construção do muro de arrimo; EEB. Belchior – Reforma; EEB. Zenaide S. Costa – Reforma; EEB.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Ervino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Venturi – Recuperação da laje; EEB. Vitório Anacleto Cardoso – Ampliação do pátio/estacionamento; EEB. Mário Pederneiras – Reforma do telhado;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 novo Sistema de Gestão Educacional;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e Projetos 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desenvolvidos nas escolas em parceria com outras instituições ( PROERD, Programa  Observador Social Mirim, Escola da Inteligência, Empreendedorismo Jovem, Talento Pessoal e Possibilidades Pessoais, Caminhão Ciências Itinerante, Oficina de Produção de Vídeos,Rede de segurança Escolar, Programa Defesa Civil na Escola, Agente Mirim, palestras sobre drogas, JEPP, Programa Mais Alfabetização);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de Interação entre as redes de ensino 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 Festival de Dança, Festival da Canção, Festival Literário, Festival da Poesia, Biblioteca Viva, Feira Municipal de Matemática);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Atividades extra curriculares,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contra turno (dança, coral, violão/teclado, fanfarra, teatro, artesanato);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Atividades com modalidades esportivas 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(treinamentos esportivos de: futsal, futebol, judô, karatê, xadrez, vôlei);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 de Assistente Social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nas Unidades de Ensino Fundamental, articulando com as políticas, de saúde e assistência social em serviços de programas como: CRAS, CREAS, ESF e outros; Atendimento especializado (psicólogo, psicopedagogo e fonoaudiólogo);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Implementação da Política de Educação Especial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profissionais especialistas em todas as Unidades Educativas, e criação das salas de Atendimento Educacional Especializado;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Aquisições de materiais pedagógicos,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brinquedos, livros, mobiliários e equipamentos tecnológicos, jogos( material dourado, ábaco, tangrans e jogos..); Aquisição de material de Educação Física (bolas de todas as modalidades esportivas desenvolvidas nas escolas, redes, cones, bombas de inflar, jogos, raquetes);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assessoria técnico/pedagógico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para a realização de Mostras de Trabalho e Feira de Matemática;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Formação continuada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para os profissionais do  Ensino Fundamental I e II;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eventos esportivos escolares em parceria com a Fundação de Esportes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(Moleque Bom de Bola, Jogos Escolares de SC, Etapa Classificatória dos Jogos Escolares Municipais, Festival Esportivo Escolar dos 4º e 5º anos, Etapa Final dos Jogos Escolares Municipais) e Programa de Iniciação Esportiva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Mais Esportes;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Projeto Apoio Pedagógico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aulas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contra turno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alunos com dificuldades de aprendizagem do Fundamental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I, em todas as unidades de ensino;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29500" y="1638650"/>
            <a:ext cx="7505700" cy="15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/>
              <a:t>Ações Desenvolvidas pela Secretaria da Educação </a:t>
            </a:r>
            <a:r>
              <a:rPr lang="pt-BR" dirty="0" smtClean="0"/>
              <a:t>2019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Organização pedagógica para saídas de estudos com transporte escolar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estudantes do Ensino Fundamental I e II;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Oferta de alimentação com segurança alimentar e nutricional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(acompanhamento de nutricionistas);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Manutenção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ampliação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quadro de pessoal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Criação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 sistema de certificação eletrônica;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819150" y="597675"/>
            <a:ext cx="7505700" cy="4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Meta 3: </a:t>
            </a:r>
            <a:r>
              <a:rPr lang="pt-BR">
                <a:highlight>
                  <a:srgbClr val="FFFFFF"/>
                </a:highlight>
              </a:rPr>
              <a:t>Colaborar com a universalização, até 2016, do atendimento escolar para toda a população de 15 (quinze) a 17 (dezessete) anos de idade e elevar, até o final do período de vigência deste</a:t>
            </a:r>
            <a:r>
              <a:rPr lang="pt-BR"/>
              <a:t> Plano</a:t>
            </a:r>
            <a:r>
              <a:rPr lang="pt-BR">
                <a:highlight>
                  <a:srgbClr val="FFFFFF"/>
                </a:highlight>
              </a:rPr>
              <a:t>, a taxa líquida de matrículas no ensino médio para um valor entre 90% (noventa por cento) e 95% (noventa e cinco por cento).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Programas de interação entre as redes de ensino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 Festival de Dança, Festival da Canção, Festival Literário, Festival da Poesia, Biblioteca Viva, Feira Municipal de Matemática, Programa de Iniciação Esportiva);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Meta 4: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Universalizar, para a população de 4 (quatro) a 17 (dezessete) anos com deficiência, transtornos globais do desenvolvimento e altas habilidades ou superdotação, o acesso à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básica e ao atendimento educacional especializado, preferencialmente na rede regular de ensino, com a garantia de sistema educacional inclusivo, de salas de recursos multifuncionais, classes, escolas ou serviços especializados, públicos ou conveniados.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Implementação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novas salas de Atendimento Educacional Especializado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Reformas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adequações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 Unidades Escolares para promover a acessibilidade dos alunos com deficiência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Articulação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o Ministério Público, quanto a política da Educação Especial;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Levantamento estatístico e acompanhamento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das matrículas de alunos público alvo da Educação Especial através do CENSO Escolar;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Formação Continuada para os profissionais da Educação Especial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bem como com todos os demais profissionais da Rede Municipal com a temática Educação Especial Inclusiva;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Participação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 eventos escolares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(Festival de Dança, Festival da Canção, Festival Literário, Festival da Poesia, Biblioteca Viva, Feira Municipal de Matemática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recursos pedagógicos e tecnológicos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(jogos, livros, brinquedos,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tablets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de ônibus com acessibilidade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para o transporte escolar dos alunos com deficiência;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Promoção de parcerias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instituições comunitárias, filantrópicas sem fins lucrativos, tais como AMA, APAE Gaspar e Grupo Autismo. Além de parcerias através de projetos com Instituições de Ensino Superior, como FURB e IFSC;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Articulação </a:t>
            </a:r>
            <a:r>
              <a:rPr lang="pt-BR" sz="2000" b="1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Intersetorial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Saúde, Assistência Social, SEFOPPE;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Reunião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 pais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nas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Unidades e na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SEMED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body" idx="1"/>
          </p:nvPr>
        </p:nvSpPr>
        <p:spPr>
          <a:xfrm>
            <a:off x="382950" y="1096050"/>
            <a:ext cx="8378100" cy="3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Meta 5: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Alfabetizar todas as crianças aos 6 (seis) anos de idade ou até, no máximo, o final do 3º (terceiro) ano do ensino fundamental.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e projetos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desenvolvidos nas escolas em parceria com outras instituições ( PROERD, Programa  Observador Social Mirim, Escola da Inteligência, Empreendedorismo Jovem, Talento Pessoal e Possibilidades Pessoais, Caminhão Ciências Itinerante, Oficina de Produção de Vídeos,Rede de segurança Escolar, Programa Defesa Civil na Escola, Agente Mirim, palestras sobre drogas, JEPP, Programa Mais Alfabetização);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Meta 1: </a:t>
            </a:r>
            <a:r>
              <a:rPr lang="pt-BR">
                <a:highlight>
                  <a:srgbClr val="FFFFFF"/>
                </a:highlight>
              </a:rPr>
              <a:t>universalizar, até 2016, a educação infantil na pré-escola para as crianças de 4 (quatro) a 5 (cinco) anos de idade e ampliar a oferta de</a:t>
            </a:r>
            <a:r>
              <a:rPr lang="pt-BR"/>
              <a:t> educação </a:t>
            </a:r>
            <a:r>
              <a:rPr lang="pt-BR">
                <a:highlight>
                  <a:srgbClr val="FFFFFF"/>
                </a:highlight>
              </a:rPr>
              <a:t>infantil em creches de forma a atender, no mínimo, 50% (cinquenta por cento) das crianças de até 3 (três) anos até o final da vigência deste Plano.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 de Assistente Social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nas Unidades de Ensino Fundamental, articulando com as políticas, de saúde e assistência social em serviços de programas como: CRAS, CREAS, ESF e outros; Atendimento especializado SEFOPPE (psicólogo, psicopedagogo e fonoaudiólogo);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Implementação da Política de Educação Especial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profissionais especialistas em todas as Unidades Educativas, e criação das salas de Atendimento Educacional Especializado;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Projeto Apoio Pedagógico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aulas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contra turno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alunos com dificuldades de aprendizagem do Fundamental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I, em todas as unidades de ensino;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Atendimento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especializado SEFOPPE ( psicólogo, psicopedagogo e fonoaudiólogo);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Realização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diagnóstico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acompanhamento da aprendizagem do fundamental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escolar ,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Sistema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APOIA;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body" idx="1"/>
          </p:nvPr>
        </p:nvSpPr>
        <p:spPr>
          <a:xfrm>
            <a:off x="404325" y="1067850"/>
            <a:ext cx="8378100" cy="3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Meta 6: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Oferecer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em tempo integral em, no mínimo, 50% (cinquenta por cento) das escolas públicas, de forma a atender, pelo menos, 25% (vinte e cinco por cento) dos(as) alunos(as) da educação básica.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Programa de Formação Continuada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das Escolas Criativas;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Oferta de alimentação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 segurança alimentar e nutricional. (acompanhamento de nutricionistas) três refeições diária ( café da manhã, almoço e café da tarde);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Locação de espaço físico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atender a demanda da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EEB.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Aninha Pamplona Rosa;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Oficinas de robótica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em parceria com o FIA;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Oficinas na EEB Aninha Pamplona Rosa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 música, jogos, informática, linguagem, dança, teatro, leitura,artes;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Oficinas na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EEB.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Angélica de Souza Costa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inclusão digital, robótica, mediadora de leitura, linguagem Alfabetização e Matemática, teatro, dança, artesanato,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karatê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música e jogos;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Organização pedagógica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saídas de estudos com transporte escolar de estudantes do Ensino Fundamental I;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Aquisições de materiais pedagógicos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brinquedos, livros, mobiliários e equipamentos tecnológicos, jogos( material dourado, ábaco,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tangrans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 jogos..); Aquisição de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material de Educação Física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(bolas de todas as modalidades esportivas desenvolvidas nas escolas, redes, cones, bombas de inflar, jogos, raquetes;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Manutenção e ampliação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quadro de pessoal;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Implementação de sala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atendimento especializado na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EEB.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Angélica Costa;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Meta 7: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Fomentar a qualidade da educação básica em todas as etapas e modalidades, com melhoria do fluxo escolar e da aprendizagem, de modo a atingir as seguintes metas municipais para o Índice de Desenvolvimento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Básica - IDEB: 6,0 nos anos iniciais do ensino fundamental; 5,5 nos anos finais do ensino fundamental e 5,2 no ensino médio.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1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Projeto Apoio Pedagógico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aulas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contra turno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alunos com dificuldades de aprendizagem do Fundamental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I, em todas as unidades de ensino;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Atendimento Especializado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(psicólogo, psicopedagogo e fonoaudiólogo);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Acompanhamento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escolar,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Sistema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APOIA;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de ônibus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o transporte escolar;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>
            <a:spLocks noGrp="1"/>
          </p:cNvSpPr>
          <p:nvPr>
            <p:ph type="body" idx="1"/>
          </p:nvPr>
        </p:nvSpPr>
        <p:spPr>
          <a:xfrm>
            <a:off x="404325" y="705225"/>
            <a:ext cx="8378100" cy="4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e projetos desenvolvidos nas escolas em parceria com outras instituições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 PROERD, Programa  Observador Social Mirim, Escola da Inteligência, Empreendedorismo Jovem, Talento Pessoal e Possibilidades Pessoais, Caminhão Ciências Itinerante, Oficina de Produção de Vídeos,Rede de segurança Escolar, Programa Defesa Civil na Escola, Agente Mirim, palestras sobre drogas, JEPP, Programa Mais Alfabetização);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body" idx="1"/>
          </p:nvPr>
        </p:nvSpPr>
        <p:spPr>
          <a:xfrm>
            <a:off x="526675" y="425825"/>
            <a:ext cx="8180400" cy="4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Criação da Instrução Normativa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02/SEMED/2019 que dispõe sobre a criação do sistema "cadastro de intenção de vagas" de informação sobre demanda por acesso de crianças na rede municipal de ensino público infantil e dá outras providências, estabelecendo critérios para classificação da fila de espera, buscando priorizar o atendimento para pessoas com mais vulnerabilidade social e econômica; ampliação de vagas em atendimento a Lei 12.796 Art. 31 Inciso: 3º;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Programas de interação entre as redes de ensino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 Festival de Dança, Festival da Canção, Festival Literário, Festival da Poesia, Biblioteca Viva, Feira Municipal de Matemática);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Atividades extra curriculares, contra turno 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(dança, coral, violão/teclado, fanfarra, teatro, artesanato);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Atividades com modalidades esportivas </a:t>
            </a:r>
            <a:r>
              <a:rPr lang="pt-BR" sz="2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(treinamentos esportivos de: futsal, futebol, judô, karatê, xadrez, vôlei);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4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Oferta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transporte escolar, programa suplementar de material escolar, aquisição de equipamentos e recursos tecnológicos, acesso a rede mundial de computadores;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Acompanhamento de Assistente Social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nas Unidades de Ensino Fundamental, articulando com as políticas, de saúde e assistência social em serviços de programas como: CRAS, CREAS, ESF e outros;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Adesão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à BNCC do território catarinense;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5"/>
          <p:cNvSpPr txBox="1">
            <a:spLocks noGrp="1"/>
          </p:cNvSpPr>
          <p:nvPr>
            <p:ph type="body" idx="1"/>
          </p:nvPr>
        </p:nvSpPr>
        <p:spPr>
          <a:xfrm>
            <a:off x="404325" y="277975"/>
            <a:ext cx="8378100" cy="44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 8: Elevar a escolaridade média da população de 18 (dezoito) a 29 (vinte e nove) anos de idade, de modo a alcançar, no mínimo, 12 (doze) anos de estudo no último ano de vigência deste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Plano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, para as populações do campo, e dos 25% (vinte e cinco por cento) mais pobres, igualando a escolaridade média entre negros e não negros declarados à Fundação Instituto Brasileiro de Geografia e Estatística - IBGE.</a:t>
            </a:r>
            <a:endParaRPr sz="28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6"/>
          <p:cNvSpPr txBox="1">
            <a:spLocks noGrp="1"/>
          </p:cNvSpPr>
          <p:nvPr>
            <p:ph type="body" idx="1"/>
          </p:nvPr>
        </p:nvSpPr>
        <p:spPr>
          <a:xfrm>
            <a:off x="404325" y="987325"/>
            <a:ext cx="8378100" cy="3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Divulgação e estímulo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a participação em exame de certificação e conclusão do Ensino Fundamental;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Incentivo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parceria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instalação de Unidades de Ensino Profissionalizante no Município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segunda língua para Haitianos;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>
            <a:spLocks noGrp="1"/>
          </p:cNvSpPr>
          <p:nvPr>
            <p:ph type="body" idx="1"/>
          </p:nvPr>
        </p:nvSpPr>
        <p:spPr>
          <a:xfrm>
            <a:off x="404325" y="766950"/>
            <a:ext cx="8378100" cy="4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9: Elevar a taxa de alfabetização da população com 15 (quinze) anos ou mais de idade para 98% (noventa e oito por cento) até 2017 e, até o final da vigência deste Plano, reduzir em 50% (cinquenta por cento) a taxa de analfabetismo funcional.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Ampliação da oferta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Educação de Jovens e Adultos;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Realização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formações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voltadas às especificidades da EJA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Locação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 novo espaço para a EJA, com o objetivo de ampliar os atendimentos;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Materiais pedagógicos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 livros, literatura, jogos, material escolar);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9"/>
          <p:cNvSpPr txBox="1">
            <a:spLocks noGrp="1"/>
          </p:cNvSpPr>
          <p:nvPr>
            <p:ph type="body" idx="1"/>
          </p:nvPr>
        </p:nvSpPr>
        <p:spPr>
          <a:xfrm>
            <a:off x="404325" y="677025"/>
            <a:ext cx="8378100" cy="40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Transporte Escolar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Aquisição e manutenção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equipamentos tecnológicos e material de consumo;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Oferta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alimentação;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Manutenção e ampliação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quadro de pessoal;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0"/>
          <p:cNvSpPr txBox="1">
            <a:spLocks noGrp="1"/>
          </p:cNvSpPr>
          <p:nvPr>
            <p:ph type="body" idx="1"/>
          </p:nvPr>
        </p:nvSpPr>
        <p:spPr>
          <a:xfrm>
            <a:off x="404325" y="836875"/>
            <a:ext cx="8378100" cy="3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10: Oferecer, no mínimo, 10% (dez por cento) das matrículas de educação de jovens e adultos, nos ensinos fundamental e médio, na forma integrada à educação profissional, até ao final da vigência do Plano.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1"/>
          <p:cNvSpPr txBox="1">
            <a:spLocks noGrp="1"/>
          </p:cNvSpPr>
          <p:nvPr>
            <p:ph type="body" idx="1"/>
          </p:nvPr>
        </p:nvSpPr>
        <p:spPr>
          <a:xfrm>
            <a:off x="404325" y="1654950"/>
            <a:ext cx="8378100" cy="31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Incentivo e parceria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instalação de Unidades de Ensino Profissionalizante no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Município (SENAI);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2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11: Triplicar as matrículas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profissional técnica de nível médio, assegurando a qualidade da oferta e, pelo menos, 80% (oitenta por cento) da expansão no segmento público.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526675" y="425825"/>
            <a:ext cx="8180400" cy="4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Char char="-"/>
            </a:pP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Atualização da Normativa de Matrículas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01/SEMED/2019 para a Educação Infantil, reestruturando aspectos como a regulamentação do comprovante de trabalho dos pais e/ou responsáveis e criação do atendimento parcial e integral;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Char char="-"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Reorganização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turmas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em Unidades de Ensino (Escolas e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CDIs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);</a:t>
            </a:r>
          </a:p>
          <a:p>
            <a:pPr indent="-355600" algn="just">
              <a:lnSpc>
                <a:spcPct val="150000"/>
              </a:lnSpc>
              <a:buClr>
                <a:srgbClr val="000000"/>
              </a:buClr>
              <a:buSzPts val="200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Análise das demandas e projeções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turmas do ano seguinte;</a:t>
            </a: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3"/>
          <p:cNvSpPr txBox="1">
            <a:spLocks noGrp="1"/>
          </p:cNvSpPr>
          <p:nvPr>
            <p:ph type="body" idx="1"/>
          </p:nvPr>
        </p:nvSpPr>
        <p:spPr>
          <a:xfrm>
            <a:off x="404325" y="1937050"/>
            <a:ext cx="8378100" cy="28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Incentivo e parceria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instalação de Unidades de Ensino Profissionalizante no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Município (SENAI);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4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12: Incentivar a ampliação da oferta de vagas no ensino superior, por meio da expansão e interiorização da Rede Federal de Educação Superior, da Rede Federal de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Profissional, Científica e Tecnológica e do Sistema Universidade Aberta do Brasil.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5"/>
          <p:cNvSpPr txBox="1">
            <a:spLocks noGrp="1"/>
          </p:cNvSpPr>
          <p:nvPr>
            <p:ph type="body" idx="1"/>
          </p:nvPr>
        </p:nvSpPr>
        <p:spPr>
          <a:xfrm>
            <a:off x="404325" y="667625"/>
            <a:ext cx="8378100" cy="40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Divulgação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oferta de Ensino Superior no Município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Apoiar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 ampliação da oferta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Polos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das instituições UNIASSELVI, UNICESUMAR) no município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Projeto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extensão Arte na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Escola;</a:t>
            </a:r>
            <a:endParaRPr lang="pt-BR" sz="2000" dirty="0" smtClea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Divulgação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 incentivo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à comunidade para fortalecimento do IFSC de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Gaspar (Formação Continuada);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6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13: Incentivar a elevação da qualidade da educação superior e ampliar a proporção de mestres e doutores do corpo docente em efetivo exercício no conjunto do sistema de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superior para 80% (oitenta por cento), sendo, do total, no mínimo, 40% (quarenta por cento) doutores, até ao final da vigência do Plano.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 txBox="1">
            <a:spLocks noGrp="1"/>
          </p:cNvSpPr>
          <p:nvPr>
            <p:ph type="body" idx="1"/>
          </p:nvPr>
        </p:nvSpPr>
        <p:spPr>
          <a:xfrm>
            <a:off x="382950" y="1683150"/>
            <a:ext cx="8378100" cy="30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Incentivo à participação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 cursos de pós-graduação voltadas à educação;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8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14: Incentivar e acompanhar a expansão do financiamento da Pós-Graduação Stricto Sensu na área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, por meio do Conselho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Municipal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para o Ensino Superior.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0"/>
          <p:cNvSpPr txBox="1">
            <a:spLocks noGrp="1"/>
          </p:cNvSpPr>
          <p:nvPr>
            <p:ph type="body" idx="1"/>
          </p:nvPr>
        </p:nvSpPr>
        <p:spPr>
          <a:xfrm>
            <a:off x="404325" y="362600"/>
            <a:ext cx="8378100" cy="4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15: Contribuir conjuntamente com União e Estado, com base em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plano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estratégico que apresente diagnóstico das necessidades de formação de profissionais da educação e da capacidade de atendimento, por parte de instituições públicas e comunitárias de 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educação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superior existentes nos Estados, Distrito Federal e Municípios, e definir obrigações recíprocas entre os partícipes.</a:t>
            </a:r>
            <a:endParaRPr sz="28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1"/>
          <p:cNvSpPr txBox="1">
            <a:spLocks noGrp="1"/>
          </p:cNvSpPr>
          <p:nvPr>
            <p:ph type="body" idx="1"/>
          </p:nvPr>
        </p:nvSpPr>
        <p:spPr>
          <a:xfrm>
            <a:off x="448888" y="598517"/>
            <a:ext cx="8312162" cy="4187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Participação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Fórum e do Plano Estadual de Educação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Formação Continuada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os profissionais da Educação Infantil, Fundamental I e II;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Estágio remunerado;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Divulgação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 oferta de ensino superior no município;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2"/>
          <p:cNvSpPr txBox="1">
            <a:spLocks noGrp="1"/>
          </p:cNvSpPr>
          <p:nvPr>
            <p:ph type="body" idx="1"/>
          </p:nvPr>
        </p:nvSpPr>
        <p:spPr>
          <a:xfrm>
            <a:off x="404325" y="325000"/>
            <a:ext cx="8378100" cy="44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16: Formar 75% (setenta e cinco por cento) dos professores da educação básica em nível de pós-graduação até o último ano de vigência deste Plano e garantir a todos os profissionais da educação básica formação continuada em sua área de atuação, considerando as necessidades, demandas e contextualizações dos sistemas de ensino.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3"/>
          <p:cNvSpPr txBox="1">
            <a:spLocks noGrp="1"/>
          </p:cNvSpPr>
          <p:nvPr>
            <p:ph type="body" idx="1"/>
          </p:nvPr>
        </p:nvSpPr>
        <p:spPr>
          <a:xfrm>
            <a:off x="382950" y="1547400"/>
            <a:ext cx="8378100" cy="3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Incentivo aos profissionais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o desenvolvimento de estudos e pesquisas, visando a qualificação da Educação Pública Municipal;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526675" y="425825"/>
            <a:ext cx="8180400" cy="4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Análise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</a:t>
            </a:r>
            <a:r>
              <a:rPr lang="pt-BR" sz="2000" b="1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das crianças, otimizando o atendimento e o espaço, acompanhamento da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frequência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escolar por meio do Programa Bolsa Família ( Sistema Presença) e do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Sistema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APOIA em parceria com o Conselho Tutelar e Ministério Público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Abertura turmas novas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 Escolas, como: na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EEB.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Norma Mônica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Sabel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CDI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Francisco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Mastella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e CDI Sônia Gioconda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Beduschi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CDI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Dorvalina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Fachini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CDI Cachinhos de Ouro; CDI Professora Mercedes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Melato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Beduschi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CDI Vovó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Lica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lang="pt-BR" sz="14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>
            <a:spLocks noGrp="1"/>
          </p:cNvSpPr>
          <p:nvPr>
            <p:ph type="body" idx="1"/>
          </p:nvPr>
        </p:nvSpPr>
        <p:spPr>
          <a:xfrm>
            <a:off x="404325" y="353200"/>
            <a:ext cx="8378100" cy="44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17: Valorizar os profissionais do magistério da rede pública de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básica, assegurando, no prazo de 2 (dois) anos, a revisão e reestruturação do plano de carreira, que tem como referência o piso nacional, definido em lei federal, nos termos do inciso VIII, do artigo 206, da Constituição Federal, a fim de equiparar o rendimento médio dos demais profissionais com escolaridade equivalente, até o final do 6º (sexto) ano da vigência deste</a:t>
            </a:r>
            <a:r>
              <a:rPr lang="pt-BR"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Plano</a:t>
            </a:r>
            <a:r>
              <a:rPr lang="pt-BR" sz="28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.</a:t>
            </a:r>
            <a:endParaRPr sz="28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5"/>
          <p:cNvSpPr txBox="1">
            <a:spLocks noGrp="1"/>
          </p:cNvSpPr>
          <p:nvPr>
            <p:ph type="body" idx="1"/>
          </p:nvPr>
        </p:nvSpPr>
        <p:spPr>
          <a:xfrm>
            <a:off x="338500" y="535975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Participação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 elaboração do Plano de Cargos e Salários para os Profissionais da Educação;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Realização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Processo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Seletivo para preenchimento de vagas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Processo emergencial para preenchimento de vagas;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6"/>
          <p:cNvSpPr txBox="1">
            <a:spLocks noGrp="1"/>
          </p:cNvSpPr>
          <p:nvPr>
            <p:ph type="body" idx="1"/>
          </p:nvPr>
        </p:nvSpPr>
        <p:spPr>
          <a:xfrm>
            <a:off x="253875" y="165150"/>
            <a:ext cx="8669700" cy="4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18: assegurar, no prazo de 2 (dois) anos, a existência de planos de carreira para os(as) profissionais da educação básica (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infantil e ensino fundamental). Para o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Plano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de Carreira dos(as) profissionais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básica pública, tomar como referência o piso salarial nacional profissional, definido em lei federal, nos termos do inciso VIII do art. 206 da Constituição Federal.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7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Realização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Processo Seletivo para preenchimento de vagas;</a:t>
            </a:r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Processo emergencial para preenchimento de vagas;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Eleições de diretores;</a:t>
            </a:r>
            <a:endParaRPr sz="2000" b="1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-Participação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 Conferências e Fóruns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 nível municipal, estadual e nacional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Fortalecimento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do Conselho Municipal de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Educação;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8"/>
          <p:cNvSpPr txBox="1">
            <a:spLocks noGrp="1"/>
          </p:cNvSpPr>
          <p:nvPr>
            <p:ph type="body" idx="1"/>
          </p:nvPr>
        </p:nvSpPr>
        <p:spPr>
          <a:xfrm>
            <a:off x="404325" y="761650"/>
            <a:ext cx="8378100" cy="4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19: Assegurar condições, no prazo de 2 anos, para a efetivação da gestão democrática da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, associada a critérios técnicos de mérito e desempenho e à consulta pública à comunidade escolar, no âmbito das políticas públicas, prevendo recursos e apoio técnico da União para tanto.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9"/>
          <p:cNvSpPr txBox="1">
            <a:spLocks noGrp="1"/>
          </p:cNvSpPr>
          <p:nvPr>
            <p:ph type="body" idx="1"/>
          </p:nvPr>
        </p:nvSpPr>
        <p:spPr>
          <a:xfrm>
            <a:off x="382950" y="498375"/>
            <a:ext cx="8378100" cy="4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formações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Grêmios e Conselhos Escolares;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Participação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da </a:t>
            </a:r>
            <a:r>
              <a:rPr lang="pt-BR" sz="200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comunidade escolar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no PPP (Projeto Político Pedagógico) da escola;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Formação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para escolha de Gestores das Instituições de Ensino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Garantir efetivo funcionamento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dos Conselhos relacionados à Educação;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327" y="845600"/>
            <a:ext cx="7784523" cy="3676524"/>
          </a:xfrm>
        </p:spPr>
        <p:txBody>
          <a:bodyPr/>
          <a:lstStyle/>
          <a:p>
            <a:r>
              <a:rPr lang="pt-BR" sz="2000" dirty="0" smtClean="0">
                <a:solidFill>
                  <a:srgbClr val="050403"/>
                </a:solidFill>
              </a:rPr>
              <a:t>- </a:t>
            </a:r>
            <a:r>
              <a:rPr lang="pt-BR" sz="2000" b="1" dirty="0" smtClean="0">
                <a:solidFill>
                  <a:srgbClr val="050403"/>
                </a:solidFill>
              </a:rPr>
              <a:t>Apresentação orçamentária </a:t>
            </a:r>
            <a:r>
              <a:rPr lang="pt-BR" sz="2000" dirty="0" smtClean="0">
                <a:solidFill>
                  <a:srgbClr val="050403"/>
                </a:solidFill>
              </a:rPr>
              <a:t>ao público da educação;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- </a:t>
            </a:r>
            <a:r>
              <a:rPr lang="pt-BR" sz="2000" b="1" dirty="0" smtClean="0">
                <a:solidFill>
                  <a:srgbClr val="050403"/>
                </a:solidFill>
              </a:rPr>
              <a:t>Programas de interação </a:t>
            </a:r>
            <a:r>
              <a:rPr lang="pt-BR" sz="2000" dirty="0" smtClean="0">
                <a:solidFill>
                  <a:srgbClr val="050403"/>
                </a:solidFill>
              </a:rPr>
              <a:t>entre as redes de ensino (Festival de Dança, Festival da Canção, Festival Literário, Festival da Poesia, Biblioteca Viva, Feira Municipal de Matemática);</a:t>
            </a:r>
            <a:r>
              <a:rPr lang="pt-BR" sz="3200" dirty="0" smtClean="0">
                <a:solidFill>
                  <a:srgbClr val="050403"/>
                </a:solidFill>
              </a:rPr>
              <a:t/>
            </a:r>
            <a:br>
              <a:rPr lang="pt-BR" sz="3200" dirty="0" smtClean="0">
                <a:solidFill>
                  <a:srgbClr val="050403"/>
                </a:solidFill>
              </a:rPr>
            </a:br>
            <a:r>
              <a:rPr lang="pt-BR" sz="3200" dirty="0" smtClean="0">
                <a:solidFill>
                  <a:srgbClr val="050403"/>
                </a:solidFill>
              </a:rPr>
              <a:t/>
            </a:r>
            <a:br>
              <a:rPr lang="pt-BR" sz="3200" dirty="0" smtClean="0">
                <a:solidFill>
                  <a:srgbClr val="050403"/>
                </a:solidFill>
              </a:rPr>
            </a:br>
            <a:r>
              <a:rPr lang="pt-BR" sz="2000" b="1" dirty="0" smtClean="0">
                <a:solidFill>
                  <a:srgbClr val="050403"/>
                </a:solidFill>
              </a:rPr>
              <a:t>- Realização de eventos esportivos </a:t>
            </a:r>
            <a:r>
              <a:rPr lang="pt-BR" sz="2000" dirty="0" smtClean="0">
                <a:solidFill>
                  <a:srgbClr val="050403"/>
                </a:solidFill>
              </a:rPr>
              <a:t>escolares em parceria com a Fundação de Esportes (Moleque Bom de Bola, Jogos Escolares de SC, Etapa Classificatória dos Jogos Escolares Municipais, Festival Esportivo Escolar dos 4º e 5º anos, Etapa Final dos Jogos Escolares Municipais) e Programa de Iniciação Esportiva;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 </a:t>
            </a:r>
            <a:endParaRPr lang="pt-BR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0"/>
          <p:cNvSpPr txBox="1">
            <a:spLocks noGrp="1"/>
          </p:cNvSpPr>
          <p:nvPr>
            <p:ph type="body" idx="1"/>
          </p:nvPr>
        </p:nvSpPr>
        <p:spPr>
          <a:xfrm>
            <a:off x="404325" y="921500"/>
            <a:ext cx="83781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Meta 20: Ampliar o investimento público em</a:t>
            </a:r>
            <a:r>
              <a:rPr lang="pt-BR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educação </a:t>
            </a:r>
            <a:r>
              <a:rPr lang="pt-BR" sz="3000">
                <a:solidFill>
                  <a:schemeClr val="lt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pública de forma a atingir, no mínimo, o patamar de 7% (sete por cento) do Produto Interno Bruto (PIB) do País no 5º (quinto) ano de vigência desta Lei e, no mínimo, o equivalente a 10% (dez por cento) do PIB ao final do decênio.</a:t>
            </a:r>
            <a:endParaRPr sz="3000">
              <a:solidFill>
                <a:schemeClr val="lt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1"/>
          <p:cNvSpPr txBox="1">
            <a:spLocks noGrp="1"/>
          </p:cNvSpPr>
          <p:nvPr>
            <p:ph type="body" idx="1"/>
          </p:nvPr>
        </p:nvSpPr>
        <p:spPr>
          <a:xfrm>
            <a:off x="272700" y="390825"/>
            <a:ext cx="8613300" cy="46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Fortalecimento do acompanhamento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dos recursos da Educação.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Aplicação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recursos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destinados a manutenção, reforma e construção de instituições de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ensino: 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CDI Mercedes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Melato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– Reforma geral da cozinha - Início 09/11/2018, Término - 08/02/2019 – R$ 178.207,63;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EEB.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Ferandino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Dagnoni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– Construção do muro de arrimo –Início 26/10/2018, término 30/04/2019 – R$ 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456.657,64</a:t>
            </a:r>
            <a:r>
              <a:rPr lang="pt-BR" sz="20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</a:t>
            </a: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0" y="532015"/>
            <a:ext cx="7776210" cy="4064923"/>
          </a:xfrm>
        </p:spPr>
        <p:txBody>
          <a:bodyPr/>
          <a:lstStyle/>
          <a:p>
            <a:r>
              <a:rPr lang="pt-BR" sz="2000" dirty="0" smtClean="0">
                <a:solidFill>
                  <a:srgbClr val="050403"/>
                </a:solidFill>
              </a:rPr>
              <a:t>EEF. Olímpio </a:t>
            </a:r>
            <a:r>
              <a:rPr lang="pt-BR" sz="2000" dirty="0" err="1" smtClean="0">
                <a:solidFill>
                  <a:srgbClr val="050403"/>
                </a:solidFill>
              </a:rPr>
              <a:t>Moretto</a:t>
            </a:r>
            <a:r>
              <a:rPr lang="pt-BR" sz="2000" dirty="0" smtClean="0">
                <a:solidFill>
                  <a:srgbClr val="050403"/>
                </a:solidFill>
              </a:rPr>
              <a:t> – Construção da nova sede – Início 10/11/2017, término 13/04/2019 – R$ 612.004,66;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EEF. Olímpio </a:t>
            </a:r>
            <a:r>
              <a:rPr lang="pt-BR" sz="2000" dirty="0" err="1" smtClean="0">
                <a:solidFill>
                  <a:srgbClr val="050403"/>
                </a:solidFill>
              </a:rPr>
              <a:t>Moretto</a:t>
            </a:r>
            <a:r>
              <a:rPr lang="pt-BR" sz="2000" dirty="0" smtClean="0">
                <a:solidFill>
                  <a:srgbClr val="050403"/>
                </a:solidFill>
              </a:rPr>
              <a:t> – Urbanismo e drenagem – Início 12/12/2018, término 03/07/2019 – R$ 721.149,69;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CDI Dep. Francisco </a:t>
            </a:r>
            <a:r>
              <a:rPr lang="pt-BR" sz="2000" dirty="0" err="1" smtClean="0">
                <a:solidFill>
                  <a:srgbClr val="050403"/>
                </a:solidFill>
              </a:rPr>
              <a:t>Mastella</a:t>
            </a:r>
            <a:r>
              <a:rPr lang="pt-BR" sz="2000" dirty="0" smtClean="0">
                <a:solidFill>
                  <a:srgbClr val="050403"/>
                </a:solidFill>
              </a:rPr>
              <a:t> – Reforma das instalações elétricas – Início 26/04/2019, término 26/06/2019 – R$ 43.579,15;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EEB. Belchior – </a:t>
            </a:r>
            <a:r>
              <a:rPr lang="pt-BR" sz="2000" dirty="0" smtClean="0">
                <a:solidFill>
                  <a:srgbClr val="050403"/>
                </a:solidFill>
              </a:rPr>
              <a:t>Reforma da escola </a:t>
            </a:r>
            <a:r>
              <a:rPr lang="pt-BR" sz="2000" dirty="0" smtClean="0">
                <a:solidFill>
                  <a:srgbClr val="050403"/>
                </a:solidFill>
              </a:rPr>
              <a:t>– início 11/10/2018, término 08/02/2019 – R$ 183.662,42;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18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Construção, reforma e ampliação do espaço físico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nas unidades: 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Continuação da construção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um novo CDI, no bairro Coloninha, que estará pronto para o atendimento em 2020, atendendo aproximadamente 150 crianças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CDI </a:t>
            </a:r>
            <a:r>
              <a:rPr lang="pt-BR" sz="18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Dorvalina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18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Fachini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Construção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 mais duas salas 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novas, previsão para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2020, podendo atender mais 100 crianças; 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CDI Maria da Silva (Vovó </a:t>
            </a:r>
            <a:r>
              <a:rPr lang="pt-BR" sz="18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Lica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)- Reforma e ampliação(etapa 1); CDI Mercedes </a:t>
            </a:r>
            <a:r>
              <a:rPr lang="pt-BR" sz="18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Melato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– Reforma geral(cozinha e telhado); CDI Dep. Francisco </a:t>
            </a:r>
            <a:r>
              <a:rPr lang="pt-BR" sz="18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Matella</a:t>
            </a:r>
            <a:r>
              <a:rPr lang="pt-BR" sz="18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– Reforma das instalações elétricas;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389" y="581891"/>
            <a:ext cx="7809461" cy="3965171"/>
          </a:xfrm>
        </p:spPr>
        <p:txBody>
          <a:bodyPr/>
          <a:lstStyle/>
          <a:p>
            <a:r>
              <a:rPr lang="pt-BR" sz="2000" dirty="0" smtClean="0">
                <a:solidFill>
                  <a:srgbClr val="050403"/>
                </a:solidFill>
              </a:rPr>
              <a:t>CDI Maria da Silva (Vovó </a:t>
            </a:r>
            <a:r>
              <a:rPr lang="pt-BR" sz="2000" dirty="0" err="1" smtClean="0">
                <a:solidFill>
                  <a:srgbClr val="050403"/>
                </a:solidFill>
              </a:rPr>
              <a:t>Lica</a:t>
            </a:r>
            <a:r>
              <a:rPr lang="pt-BR" sz="2000" dirty="0" smtClean="0">
                <a:solidFill>
                  <a:srgbClr val="050403"/>
                </a:solidFill>
              </a:rPr>
              <a:t>) – Reforma </a:t>
            </a:r>
            <a:r>
              <a:rPr lang="pt-BR" sz="2000" dirty="0" smtClean="0">
                <a:solidFill>
                  <a:srgbClr val="050403"/>
                </a:solidFill>
              </a:rPr>
              <a:t>e ampliação (Etapa I) -Início 26/10/2018</a:t>
            </a:r>
            <a:r>
              <a:rPr lang="pt-BR" sz="2000" smtClean="0">
                <a:solidFill>
                  <a:srgbClr val="050403"/>
                </a:solidFill>
              </a:rPr>
              <a:t>, término 07/11/2019 – R$ 1.074.511,96</a:t>
            </a: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EEB. Vitório Anacleto Cardoso – Ampliação do pátio/estacionamento – Início 02/07/2018, término 13/06/2019;</a:t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/>
            </a:r>
            <a:br>
              <a:rPr lang="pt-BR" sz="2000" dirty="0" smtClean="0">
                <a:solidFill>
                  <a:srgbClr val="050403"/>
                </a:solidFill>
              </a:rPr>
            </a:br>
            <a:r>
              <a:rPr lang="pt-BR" sz="2000" dirty="0" smtClean="0">
                <a:solidFill>
                  <a:srgbClr val="050403"/>
                </a:solidFill>
              </a:rPr>
              <a:t>EEB. </a:t>
            </a:r>
            <a:r>
              <a:rPr lang="pt-BR" sz="2000" dirty="0" err="1" smtClean="0">
                <a:solidFill>
                  <a:srgbClr val="050403"/>
                </a:solidFill>
              </a:rPr>
              <a:t>Ervino</a:t>
            </a:r>
            <a:r>
              <a:rPr lang="pt-BR" sz="2000" dirty="0" smtClean="0">
                <a:solidFill>
                  <a:srgbClr val="050403"/>
                </a:solidFill>
              </a:rPr>
              <a:t> Venturi – Recuperação da laje – Início 27/03/2018, término 16/07/2019 – R$ 38.238,78</a:t>
            </a:r>
            <a:endParaRPr lang="pt-BR" sz="2000" dirty="0">
              <a:solidFill>
                <a:srgbClr val="050403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2"/>
          <p:cNvSpPr txBox="1">
            <a:spLocks noGrp="1"/>
          </p:cNvSpPr>
          <p:nvPr>
            <p:ph type="body" idx="1"/>
          </p:nvPr>
        </p:nvSpPr>
        <p:spPr>
          <a:xfrm>
            <a:off x="404325" y="578875"/>
            <a:ext cx="8378100" cy="4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7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OBRIGADA!!!</a:t>
            </a:r>
            <a:endParaRPr sz="7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Implementação da Política de Educação Especial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 profissionais especialistas em todas as Unidades Educativas, e criação das salas de Atendimento Educacional Especializado;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Manutenção e ampliação 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quadro de pessoal;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Grupo de estudos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Coordenadores e Diretores; Paradas Pedagógicas nos </a:t>
            </a:r>
            <a:r>
              <a:rPr lang="pt-BR" sz="2000" dirty="0" err="1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CDIs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Encontro de estudos com professoras dos </a:t>
            </a:r>
            <a:r>
              <a:rPr lang="pt-BR" sz="20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Prés</a:t>
            </a:r>
            <a:r>
              <a:rPr lang="pt-BR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atendidos nas 10 escolas Municipais;</a:t>
            </a:r>
            <a:endParaRPr sz="20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04325" y="404325"/>
            <a:ext cx="8378100" cy="4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pt-BR" sz="18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Formação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com professores e auxiliares da Educação Infantil; Formação com professores e gestores na perspectiva da inclusão e estudo da Política Municipal da Educação Especial; Formação Arte na Escola (parceria com a FURB); Formação PNAIC (Pacto Nacional de Alfabetização na Idade Certa) – Infantil;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- Acompanhamento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administrativo/pedagógico/cultural nas Unidades de Ensino;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 </a:t>
            </a:r>
            <a:r>
              <a:rPr lang="pt-BR" sz="18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Realização de assessoria </a:t>
            </a:r>
            <a:r>
              <a:rPr lang="pt-BR" sz="1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técnico/pedagógico para a realização de Mostras de Trabalho e Feira de Matemática; Realização da Feira Municipal de Matemática;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3765</Words>
  <Application>Microsoft Office PowerPoint</Application>
  <PresentationFormat>Apresentação na tela (16:9)</PresentationFormat>
  <Paragraphs>194</Paragraphs>
  <Slides>71</Slides>
  <Notes>68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6" baseType="lpstr">
      <vt:lpstr>Arial</vt:lpstr>
      <vt:lpstr>Nunito</vt:lpstr>
      <vt:lpstr>Calibri</vt:lpstr>
      <vt:lpstr>Times New Roman</vt:lpstr>
      <vt:lpstr>Shift</vt:lpstr>
      <vt:lpstr>PLANO MUNICIPAL DE EDUCAÇÃO GASPAR</vt:lpstr>
      <vt:lpstr>Ações Desenvolvidas pela Secretaria da Educação 2019 </vt:lpstr>
      <vt:lpstr>Meta 1: universalizar, até 2016, a educação infantil na pré-escola para as crianças de 4 (quatro) a 5 (cinco) anos de idade e ampliar a oferta de educação infantil em creches de forma a atender, no mínimo, 50% (cinquenta por cento) das crianças de até 3 (três) anos até o final da vigência deste Plano.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Meta 2: Universalizar o ensino fundamental de 9 (nove) anos para toda a população de 6 (seis) a 14 (quatorze) anos e garantir que pelo menos 95% (noventa e cinco por cento) dos alunos concluam essa etapa na idade recomendada, até o último ano de vigência deste Plano. 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Meta 3: Colaborar com a universalização, até 2016, do atendimento escolar para toda a população de 15 (quinze) a 17 (dezessete) anos de idade e elevar, até o final do período de vigência deste Plano, a taxa líquida de matrículas no ensino médio para um valor entre 90% (noventa por cento) e 95% (noventa e cinco por cento).   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- Apresentação orçamentária ao público da educação;  - Programas de interação entre as redes de ensino (Festival de Dança, Festival da Canção, Festival Literário, Festival da Poesia, Biblioteca Viva, Feira Municipal de Matemática);  - Realização de eventos esportivos escolares em parceria com a Fundação de Esportes (Moleque Bom de Bola, Jogos Escolares de SC, Etapa Classificatória dos Jogos Escolares Municipais, Festival Esportivo Escolar dos 4º e 5º anos, Etapa Final dos Jogos Escolares Municipais) e Programa de Iniciação Esportiva;  </vt:lpstr>
      <vt:lpstr>Slide 67</vt:lpstr>
      <vt:lpstr>Slide 68</vt:lpstr>
      <vt:lpstr>EEF. Olímpio Moretto – Construção da nova sede – Início 10/11/2017, término 13/04/2019 – R$ 612.004,66;  EEF. Olímpio Moretto – Urbanismo e drenagem – Início 12/12/2018, término 03/07/2019 – R$ 721.149,69;  CDI Dep. Francisco Mastella – Reforma das instalações elétricas – Início 26/04/2019, término 26/06/2019 – R$ 43.579,15;  EEB. Belchior – Reforma da escola – início 11/10/2018, término 08/02/2019 – R$ 183.662,42;   </vt:lpstr>
      <vt:lpstr>CDI Maria da Silva (Vovó Lica) – Reforma e ampliação (Etapa I) -Início 26/10/2018, término 07/11/2019 – R$ 1.074.511,96  EEB. Vitório Anacleto Cardoso – Ampliação do pátio/estacionamento – Início 02/07/2018, término 13/06/2019;  EEB. Ervino Venturi – Recuperação da laje – Início 27/03/2018, término 16/07/2019 – R$ 38.238,78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MUNICIPAL DE EDUCAÇÃO GASPAR</dc:title>
  <dc:creator>Adm Educacao 04</dc:creator>
  <cp:lastModifiedBy>adalci.vasques</cp:lastModifiedBy>
  <cp:revision>46</cp:revision>
  <dcterms:modified xsi:type="dcterms:W3CDTF">2019-12-12T13:01:16Z</dcterms:modified>
</cp:coreProperties>
</file>