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46"/>
  </p:handoutMasterIdLst>
  <p:sldIdLst>
    <p:sldId id="256" r:id="rId2"/>
    <p:sldId id="262" r:id="rId3"/>
    <p:sldId id="266" r:id="rId4"/>
    <p:sldId id="263" r:id="rId5"/>
    <p:sldId id="302" r:id="rId6"/>
    <p:sldId id="267" r:id="rId7"/>
    <p:sldId id="264" r:id="rId8"/>
    <p:sldId id="268" r:id="rId9"/>
    <p:sldId id="265" r:id="rId10"/>
    <p:sldId id="269" r:id="rId11"/>
    <p:sldId id="303" r:id="rId12"/>
    <p:sldId id="257" r:id="rId13"/>
    <p:sldId id="279" r:id="rId14"/>
    <p:sldId id="270" r:id="rId15"/>
    <p:sldId id="258" r:id="rId16"/>
    <p:sldId id="259" r:id="rId17"/>
    <p:sldId id="273" r:id="rId18"/>
    <p:sldId id="260" r:id="rId19"/>
    <p:sldId id="271" r:id="rId20"/>
    <p:sldId id="261" r:id="rId21"/>
    <p:sldId id="280" r:id="rId22"/>
    <p:sldId id="281" r:id="rId23"/>
    <p:sldId id="282" r:id="rId24"/>
    <p:sldId id="283" r:id="rId25"/>
    <p:sldId id="284" r:id="rId26"/>
    <p:sldId id="285" r:id="rId27"/>
    <p:sldId id="278" r:id="rId28"/>
    <p:sldId id="276" r:id="rId29"/>
    <p:sldId id="286" r:id="rId30"/>
    <p:sldId id="277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0" r:id="rId43"/>
    <p:sldId id="298" r:id="rId44"/>
    <p:sldId id="299" r:id="rId45"/>
  </p:sldIdLst>
  <p:sldSz cx="12192000" cy="6858000"/>
  <p:notesSz cx="6858000" cy="9144000"/>
  <p:embeddedFontLst>
    <p:embeddedFont>
      <p:font typeface="Calibri Light" pitchFamily="34" charset="0"/>
      <p:regular r:id="rId47"/>
      <p: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Lemon/Milk" charset="0"/>
      <p:regular r:id="rId53"/>
      <p:bold r:id="rId54"/>
      <p:italic r:id="rId55"/>
      <p:boldItalic r:id="rId56"/>
    </p:embeddedFont>
    <p:embeddedFont>
      <p:font typeface="Arial Unicode MS" pitchFamily="34" charset="-128"/>
      <p:regular r:id="rId57"/>
    </p:embeddedFont>
    <p:embeddedFont>
      <p:font typeface="Berlin Sans FB Demi" pitchFamily="34" charset="0"/>
      <p:bold r:id="rId58"/>
    </p:embeddedFont>
    <p:embeddedFont>
      <p:font typeface="Berlin Sans FB" pitchFamily="34" charset="0"/>
      <p:regular r:id="rId59"/>
      <p:bold r:id="rId60"/>
    </p:embeddedFont>
    <p:embeddedFont>
      <p:font typeface="Malgun Gothic" pitchFamily="34" charset="-127"/>
      <p:regular r:id="rId61"/>
      <p:bold r:id="rId6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1665"/>
    <a:srgbClr val="4F1964"/>
    <a:srgbClr val="1A9C92"/>
    <a:srgbClr val="1A9C9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Gr&#225;fico%20no%20Microsoft%20Office%20PowerPoint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Gr&#225;fico%20no%20Microsoft%20Office%20PowerPoint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5.573322377102595E-2"/>
          <c:y val="5.4136561567514972E-2"/>
          <c:w val="0.71706049350357404"/>
          <c:h val="0.82713625883328112"/>
        </c:manualLayout>
      </c:layout>
      <c:lineChart>
        <c:grouping val="standard"/>
        <c:ser>
          <c:idx val="0"/>
          <c:order val="0"/>
          <c:tx>
            <c:strRef>
              <c:f>'[Gráfico no Microsoft Office PowerPoint]Plan1'!$B$1</c:f>
              <c:strCache>
                <c:ptCount val="1"/>
                <c:pt idx="0">
                  <c:v>Índices de Gastos em Saúde de Gaspar</c:v>
                </c:pt>
              </c:strCache>
            </c:strRef>
          </c:tx>
          <c:spPr>
            <a:ln w="34925" cmpd="sng">
              <a:solidFill>
                <a:srgbClr val="002060"/>
              </a:solidFill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20,21 %</a:t>
                    </a:r>
                    <a:endParaRPr lang="en-US"/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21,79%</a:t>
                    </a:r>
                    <a:endParaRPr lang="en-US"/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22,06%</a:t>
                    </a:r>
                    <a:endParaRPr lang="en-US"/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25,29%</a:t>
                    </a:r>
                    <a:endParaRPr lang="en-US"/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23%</a:t>
                    </a:r>
                    <a:endParaRPr lang="en-US"/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521665"/>
                    </a:solidFill>
                    <a:latin typeface="Lemon/Milk" charset="0"/>
                  </a:defRPr>
                </a:pPr>
                <a:endParaRPr lang="pt-BR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5"/>
              <c:pt idx="0">
                <c:v>2015</c:v>
              </c:pt>
              <c:pt idx="1">
                <c:v>2016</c:v>
              </c:pt>
              <c:pt idx="2">
                <c:v>2017</c:v>
              </c:pt>
              <c:pt idx="3">
                <c:v>2018</c:v>
              </c:pt>
              <c:pt idx="4">
                <c:v>2019</c:v>
              </c:pt>
            </c:numLit>
          </c:cat>
          <c:val>
            <c:numRef>
              <c:f>'[Gráfico no Microsoft Office PowerPoint]Plan1'!$B$2:$B$6</c:f>
              <c:numCache>
                <c:formatCode>_-"R$"\ * #,##0.00_-;\-"R$"\ * #,##0.00_-;_-"R$"\ * "-"??_-;_-@_-</c:formatCode>
                <c:ptCount val="5"/>
                <c:pt idx="0">
                  <c:v>20.21</c:v>
                </c:pt>
                <c:pt idx="1">
                  <c:v>21.79</c:v>
                </c:pt>
                <c:pt idx="2">
                  <c:v>22.06</c:v>
                </c:pt>
                <c:pt idx="3">
                  <c:v>25.29</c:v>
                </c:pt>
                <c:pt idx="4">
                  <c:v>23</c:v>
                </c:pt>
              </c:numCache>
            </c:numRef>
          </c:val>
        </c:ser>
        <c:dLbls>
          <c:showVal val="1"/>
        </c:dLbls>
        <c:marker val="1"/>
        <c:axId val="144767616"/>
        <c:axId val="144777600"/>
      </c:lineChart>
      <c:catAx>
        <c:axId val="1447676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Lemon/Milk" charset="0"/>
              </a:defRPr>
            </a:pPr>
            <a:endParaRPr lang="pt-BR"/>
          </a:p>
        </c:txPr>
        <c:crossAx val="144777600"/>
        <c:crosses val="autoZero"/>
        <c:auto val="1"/>
        <c:lblAlgn val="ctr"/>
        <c:lblOffset val="100"/>
      </c:catAx>
      <c:valAx>
        <c:axId val="144777600"/>
        <c:scaling>
          <c:orientation val="minMax"/>
        </c:scaling>
        <c:axPos val="l"/>
        <c:majorGridlines/>
        <c:numFmt formatCode="General" sourceLinked="0"/>
        <c:tickLblPos val="nextTo"/>
        <c:txPr>
          <a:bodyPr/>
          <a:lstStyle/>
          <a:p>
            <a:pPr>
              <a:defRPr sz="1200" b="1">
                <a:latin typeface="Lemon/Milk" charset="0"/>
                <a:cs typeface="Arial" pitchFamily="34" charset="0"/>
              </a:defRPr>
            </a:pPr>
            <a:endParaRPr lang="pt-BR"/>
          </a:p>
        </c:txPr>
        <c:crossAx val="144767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02846084951961"/>
          <c:y val="0.40024657628528632"/>
          <c:w val="0.20004517331129398"/>
          <c:h val="0.43362863636431653"/>
        </c:manualLayout>
      </c:layout>
      <c:txPr>
        <a:bodyPr/>
        <a:lstStyle/>
        <a:p>
          <a:pPr>
            <a:defRPr b="1">
              <a:latin typeface="Lemon/Milk" charset="0"/>
            </a:defRPr>
          </a:pPr>
          <a:endParaRPr lang="pt-BR"/>
        </a:p>
      </c:txPr>
    </c:legend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6.7540682032238883E-2"/>
          <c:y val="7.7205451015168597E-2"/>
          <c:w val="0.91591331054641112"/>
          <c:h val="0.78437774482374456"/>
        </c:manualLayout>
      </c:layout>
      <c:bar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% aplicado em Saúde 2017</c:v>
                </c:pt>
              </c:strCache>
            </c:strRef>
          </c:tx>
          <c:cat>
            <c:strRef>
              <c:f>Plan1!$A$2:$A$7</c:f>
              <c:strCache>
                <c:ptCount val="6"/>
                <c:pt idx="0">
                  <c:v>Gaspar</c:v>
                </c:pt>
                <c:pt idx="1">
                  <c:v>Pomerode</c:v>
                </c:pt>
                <c:pt idx="2">
                  <c:v>Timbó</c:v>
                </c:pt>
                <c:pt idx="3">
                  <c:v>Blumenau</c:v>
                </c:pt>
                <c:pt idx="4">
                  <c:v>Brusque</c:v>
                </c:pt>
                <c:pt idx="5">
                  <c:v>Indaial</c:v>
                </c:pt>
              </c:strCache>
            </c:strRef>
          </c:cat>
          <c:val>
            <c:numRef>
              <c:f>Plan1!$B$2:$B$7</c:f>
              <c:numCache>
                <c:formatCode>General</c:formatCode>
                <c:ptCount val="6"/>
                <c:pt idx="0">
                  <c:v>25.29</c:v>
                </c:pt>
                <c:pt idx="1">
                  <c:v>23.99</c:v>
                </c:pt>
                <c:pt idx="2">
                  <c:v>23.02</c:v>
                </c:pt>
                <c:pt idx="3">
                  <c:v>32.82</c:v>
                </c:pt>
                <c:pt idx="4">
                  <c:v>23.79</c:v>
                </c:pt>
                <c:pt idx="5">
                  <c:v>23.02</c:v>
                </c:pt>
              </c:numCache>
            </c:numRef>
          </c:val>
        </c:ser>
        <c:axId val="144856192"/>
        <c:axId val="144857728"/>
      </c:barChart>
      <c:catAx>
        <c:axId val="14485619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2000">
                <a:latin typeface="Lemon/Milk" panose="020B0603050302020204" pitchFamily="34" charset="0"/>
              </a:defRPr>
            </a:pPr>
            <a:endParaRPr lang="pt-BR"/>
          </a:p>
        </c:txPr>
        <c:crossAx val="144857728"/>
        <c:crosses val="autoZero"/>
        <c:auto val="1"/>
        <c:lblAlgn val="ctr"/>
        <c:lblOffset val="100"/>
      </c:catAx>
      <c:valAx>
        <c:axId val="14485772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Lemon/Milk" panose="020B0603050302020204" pitchFamily="34" charset="0"/>
              </a:defRPr>
            </a:pPr>
            <a:endParaRPr lang="pt-BR"/>
          </a:p>
        </c:txPr>
        <c:crossAx val="1448561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t-BR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title>
      <c:tx>
        <c:rich>
          <a:bodyPr/>
          <a:lstStyle/>
          <a:p>
            <a:pPr>
              <a:defRPr/>
            </a:pPr>
            <a:r>
              <a:rPr lang="en-US" dirty="0" err="1" smtClean="0">
                <a:latin typeface="Lemon/Milk" panose="020B0603050302020204" pitchFamily="34" charset="0"/>
              </a:rPr>
              <a:t>Absenteísmo</a:t>
            </a:r>
            <a:endParaRPr lang="en-US" dirty="0">
              <a:latin typeface="Lemon/Milk" panose="020B0603050302020204" pitchFamily="34" charset="0"/>
            </a:endParaRPr>
          </a:p>
        </c:rich>
      </c:tx>
      <c:layout>
        <c:manualLayout>
          <c:xMode val="edge"/>
          <c:yMode val="edge"/>
          <c:x val="0.38428122634784778"/>
          <c:y val="2.8322616456689029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Valores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1.32967557381784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Lemon/Milk" panose="020B0603050302020204" pitchFamily="34" charset="0"/>
                      </a:rPr>
                      <a:t>1.404</a:t>
                    </a:r>
                    <a:endParaRPr lang="en-US" dirty="0">
                      <a:latin typeface="Lemon/Milk" panose="020B0603050302020204" pitchFamily="34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Plan1!$A$2:$A$3</c:f>
              <c:strCache>
                <c:ptCount val="2"/>
                <c:pt idx="0">
                  <c:v>Produção</c:v>
                </c:pt>
                <c:pt idx="1">
                  <c:v>Absenteísmo</c:v>
                </c:pt>
              </c:strCache>
            </c:strRef>
          </c:cat>
          <c:val>
            <c:numRef>
              <c:f>Plan1!$B$2:$B$3</c:f>
              <c:numCache>
                <c:formatCode>#,##0</c:formatCode>
                <c:ptCount val="2"/>
                <c:pt idx="0">
                  <c:v>26562</c:v>
                </c:pt>
                <c:pt idx="1">
                  <c:v>2737</c:v>
                </c:pt>
              </c:numCache>
            </c:numRef>
          </c:val>
        </c:ser>
        <c:axId val="135197440"/>
        <c:axId val="135198976"/>
      </c:barChart>
      <c:catAx>
        <c:axId val="1351974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>
                <a:latin typeface="Lemon/Milk" panose="020B0603050302020204" pitchFamily="34" charset="0"/>
              </a:defRPr>
            </a:pPr>
            <a:endParaRPr lang="pt-BR"/>
          </a:p>
        </c:txPr>
        <c:crossAx val="135198976"/>
        <c:crosses val="autoZero"/>
        <c:auto val="1"/>
        <c:lblAlgn val="ctr"/>
        <c:lblOffset val="100"/>
      </c:catAx>
      <c:valAx>
        <c:axId val="135198976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>
                <a:latin typeface="Lemon/Milk" panose="020B0603050302020204" pitchFamily="34" charset="0"/>
              </a:defRPr>
            </a:pPr>
            <a:endParaRPr lang="pt-BR"/>
          </a:p>
        </c:txPr>
        <c:crossAx val="1351974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t-BR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0.4169</cdr:x>
      <cdr:y>0.62857</cdr:y>
    </cdr:from>
    <cdr:to>
      <cdr:x>0.53602</cdr:x>
      <cdr:y>0.87857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3200400" y="22990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pt-BR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0.16359</cdr:x>
      <cdr:y>0.02578</cdr:y>
    </cdr:from>
    <cdr:to>
      <cdr:x>0.29381</cdr:x>
      <cdr:y>0.14543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632340" y="114063"/>
          <a:ext cx="1299366" cy="529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t-BR" sz="2400" dirty="0">
            <a:latin typeface="Lemon/Milk" panose="020B0603050302020204" pitchFamily="34" charset="0"/>
          </a:endParaRPr>
        </a:p>
      </cdr:txBody>
    </cdr:sp>
  </cdr:relSizeAnchor>
  <cdr:relSizeAnchor xmlns:cdr="http://schemas.openxmlformats.org/drawingml/2006/chartDrawing">
    <cdr:from>
      <cdr:x>0.24753</cdr:x>
      <cdr:y>0.39289</cdr:y>
    </cdr:from>
    <cdr:to>
      <cdr:x>0.36125</cdr:x>
      <cdr:y>0.52279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2469893" y="1738312"/>
          <a:ext cx="1134726" cy="5747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t-BR" sz="2400" dirty="0">
            <a:latin typeface="Lemon/Milk" panose="020B0603050302020204" pitchFamily="34" charset="0"/>
          </a:endParaRPr>
        </a:p>
      </cdr:txBody>
    </cdr:sp>
  </cdr:relSizeAnchor>
  <cdr:relSizeAnchor xmlns:cdr="http://schemas.openxmlformats.org/drawingml/2006/chartDrawing">
    <cdr:from>
      <cdr:x>0.40821</cdr:x>
      <cdr:y>0.02531</cdr:y>
    </cdr:from>
    <cdr:to>
      <cdr:x>0.49985</cdr:x>
      <cdr:y>0.14636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4073217" y="111986"/>
          <a:ext cx="914405" cy="5355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t-BR" sz="2400" dirty="0" smtClean="0">
            <a:latin typeface="Lemon/Milk" panose="020B0603050302020204" pitchFamily="34" charset="0"/>
          </a:endParaRPr>
        </a:p>
      </cdr:txBody>
    </cdr:sp>
  </cdr:relSizeAnchor>
  <cdr:relSizeAnchor xmlns:cdr="http://schemas.openxmlformats.org/drawingml/2006/chartDrawing">
    <cdr:from>
      <cdr:x>0.47468</cdr:x>
      <cdr:y>0.30859</cdr:y>
    </cdr:from>
    <cdr:to>
      <cdr:x>0.59044</cdr:x>
      <cdr:y>0.43368</cdr:y>
    </cdr:to>
    <cdr:sp macro="" textlink="">
      <cdr:nvSpPr>
        <cdr:cNvPr id="5" name="CaixaDeTexto 1"/>
        <cdr:cNvSpPr txBox="1"/>
      </cdr:nvSpPr>
      <cdr:spPr>
        <a:xfrm xmlns:a="http://schemas.openxmlformats.org/drawingml/2006/main">
          <a:off x="4736480" y="1365333"/>
          <a:ext cx="1155032" cy="5534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 sz="2400" dirty="0">
            <a:latin typeface="Lemon/Milk" panose="020B0603050302020204" pitchFamily="34" charset="0"/>
          </a:endParaRPr>
        </a:p>
      </cdr:txBody>
    </cdr:sp>
  </cdr:relSizeAnchor>
  <cdr:relSizeAnchor xmlns:cdr="http://schemas.openxmlformats.org/drawingml/2006/chartDrawing">
    <cdr:from>
      <cdr:x>0.69959</cdr:x>
      <cdr:y>0.32646</cdr:y>
    </cdr:from>
    <cdr:to>
      <cdr:x>0.79123</cdr:x>
      <cdr:y>0.45931</cdr:y>
    </cdr:to>
    <cdr:sp macro="" textlink="">
      <cdr:nvSpPr>
        <cdr:cNvPr id="6" name="CaixaDeTexto 1"/>
        <cdr:cNvSpPr txBox="1"/>
      </cdr:nvSpPr>
      <cdr:spPr>
        <a:xfrm xmlns:a="http://schemas.openxmlformats.org/drawingml/2006/main">
          <a:off x="6980702" y="1444416"/>
          <a:ext cx="914406" cy="5877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 sz="2400" dirty="0">
            <a:latin typeface="Lemon/Milk" panose="020B0603050302020204" pitchFamily="34" charset="0"/>
          </a:endParaRPr>
        </a:p>
      </cdr:txBody>
    </cdr:sp>
  </cdr:relSizeAnchor>
  <cdr:relSizeAnchor xmlns:cdr="http://schemas.openxmlformats.org/drawingml/2006/chartDrawing">
    <cdr:from>
      <cdr:x>0.71177</cdr:x>
      <cdr:y>0.23472</cdr:y>
    </cdr:from>
    <cdr:to>
      <cdr:x>0.83614</cdr:x>
      <cdr:y>0.32585</cdr:y>
    </cdr:to>
    <cdr:sp macro="" textlink="">
      <cdr:nvSpPr>
        <cdr:cNvPr id="7" name="CaixaDeTexto 1"/>
        <cdr:cNvSpPr txBox="1"/>
      </cdr:nvSpPr>
      <cdr:spPr>
        <a:xfrm xmlns:a="http://schemas.openxmlformats.org/drawingml/2006/main">
          <a:off x="7102233" y="1110344"/>
          <a:ext cx="1240971" cy="4310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2400" dirty="0" smtClean="0">
              <a:latin typeface="Lemon/Milk" panose="020B0603050302020204" pitchFamily="34" charset="0"/>
            </a:rPr>
            <a:t>23,79%</a:t>
          </a:r>
          <a:endParaRPr lang="pt-BR" sz="2400" dirty="0">
            <a:latin typeface="Lemon/Milk" panose="020B0603050302020204" pitchFamily="34" charset="0"/>
          </a:endParaRPr>
        </a:p>
      </cdr:txBody>
    </cdr:sp>
  </cdr:relSizeAnchor>
  <cdr:relSizeAnchor xmlns:cdr="http://schemas.openxmlformats.org/drawingml/2006/chartDrawing">
    <cdr:from>
      <cdr:x>0.10233</cdr:x>
      <cdr:y>0.14341</cdr:y>
    </cdr:from>
    <cdr:to>
      <cdr:x>0.21823</cdr:x>
      <cdr:y>0.25265</cdr:y>
    </cdr:to>
    <cdr:sp macro="" textlink="">
      <cdr:nvSpPr>
        <cdr:cNvPr id="8" name="CaixaDeTexto 1"/>
        <cdr:cNvSpPr txBox="1"/>
      </cdr:nvSpPr>
      <cdr:spPr>
        <a:xfrm xmlns:a="http://schemas.openxmlformats.org/drawingml/2006/main">
          <a:off x="1021073" y="634501"/>
          <a:ext cx="1156462" cy="483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2400" dirty="0" smtClean="0">
              <a:latin typeface="Lemon/Milk" panose="020B0603050302020204" pitchFamily="34" charset="0"/>
            </a:rPr>
            <a:t>25,29%</a:t>
          </a:r>
          <a:endParaRPr lang="pt-BR" sz="2400" dirty="0">
            <a:latin typeface="Lemon/Milk" panose="020B0603050302020204" pitchFamily="34" charset="0"/>
          </a:endParaRPr>
        </a:p>
      </cdr:txBody>
    </cdr:sp>
  </cdr:relSizeAnchor>
  <cdr:relSizeAnchor xmlns:cdr="http://schemas.openxmlformats.org/drawingml/2006/chartDrawing">
    <cdr:from>
      <cdr:x>0.25506</cdr:x>
      <cdr:y>0.17884</cdr:y>
    </cdr:from>
    <cdr:to>
      <cdr:x>0.3467</cdr:x>
      <cdr:y>0.29398</cdr:y>
    </cdr:to>
    <cdr:sp macro="" textlink="">
      <cdr:nvSpPr>
        <cdr:cNvPr id="9" name="CaixaDeTexto 2"/>
        <cdr:cNvSpPr txBox="1"/>
      </cdr:nvSpPr>
      <cdr:spPr>
        <a:xfrm xmlns:a="http://schemas.openxmlformats.org/drawingml/2006/main">
          <a:off x="2545049" y="791255"/>
          <a:ext cx="914406" cy="509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2400" dirty="0" smtClean="0">
              <a:latin typeface="Lemon/Milk" panose="020B0603050302020204" pitchFamily="34" charset="0"/>
            </a:rPr>
            <a:t>23,99%</a:t>
          </a:r>
          <a:endParaRPr lang="pt-BR" sz="2400" dirty="0">
            <a:latin typeface="Lemon/Milk" panose="020B0603050302020204" pitchFamily="34" charset="0"/>
          </a:endParaRPr>
        </a:p>
      </cdr:txBody>
    </cdr:sp>
  </cdr:relSizeAnchor>
  <cdr:relSizeAnchor xmlns:cdr="http://schemas.openxmlformats.org/drawingml/2006/chartDrawing">
    <cdr:from>
      <cdr:x>0.40821</cdr:x>
      <cdr:y>0.20246</cdr:y>
    </cdr:from>
    <cdr:to>
      <cdr:x>0.49985</cdr:x>
      <cdr:y>0.31465</cdr:y>
    </cdr:to>
    <cdr:sp macro="" textlink="">
      <cdr:nvSpPr>
        <cdr:cNvPr id="10" name="CaixaDeTexto 3"/>
        <cdr:cNvSpPr txBox="1"/>
      </cdr:nvSpPr>
      <cdr:spPr>
        <a:xfrm xmlns:a="http://schemas.openxmlformats.org/drawingml/2006/main">
          <a:off x="4073217" y="895759"/>
          <a:ext cx="914405" cy="496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2400" dirty="0" smtClean="0">
              <a:latin typeface="Lemon/Milk" panose="020B0603050302020204" pitchFamily="34" charset="0"/>
            </a:rPr>
            <a:t>23,02%</a:t>
          </a:r>
          <a:endParaRPr lang="pt-BR" sz="2400" dirty="0">
            <a:latin typeface="Lemon/Milk" panose="020B0603050302020204" pitchFamily="34" charset="0"/>
          </a:endParaRPr>
        </a:p>
      </cdr:txBody>
    </cdr:sp>
  </cdr:relSizeAnchor>
  <cdr:relSizeAnchor xmlns:cdr="http://schemas.openxmlformats.org/drawingml/2006/chartDrawing">
    <cdr:from>
      <cdr:x>0.55265</cdr:x>
      <cdr:y>0</cdr:y>
    </cdr:from>
    <cdr:to>
      <cdr:x>0.64429</cdr:x>
      <cdr:y>0.09617</cdr:y>
    </cdr:to>
    <cdr:sp macro="" textlink="">
      <cdr:nvSpPr>
        <cdr:cNvPr id="11" name="CaixaDeTexto 1"/>
        <cdr:cNvSpPr txBox="1"/>
      </cdr:nvSpPr>
      <cdr:spPr>
        <a:xfrm xmlns:a="http://schemas.openxmlformats.org/drawingml/2006/main">
          <a:off x="5514473" y="0"/>
          <a:ext cx="914406" cy="425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2400" dirty="0" smtClean="0">
              <a:latin typeface="Lemon/Milk" panose="020B0603050302020204" pitchFamily="34" charset="0"/>
            </a:rPr>
            <a:t>32,82%</a:t>
          </a:r>
          <a:endParaRPr lang="pt-BR" sz="2400" dirty="0">
            <a:latin typeface="Lemon/Milk" panose="020B0603050302020204" pitchFamily="34" charset="0"/>
          </a:endParaRPr>
        </a:p>
      </cdr:txBody>
    </cdr:sp>
  </cdr:relSizeAnchor>
  <cdr:relSizeAnchor xmlns:cdr="http://schemas.openxmlformats.org/drawingml/2006/chartDrawing">
    <cdr:from>
      <cdr:x>0.70838</cdr:x>
      <cdr:y>0.0644</cdr:y>
    </cdr:from>
    <cdr:to>
      <cdr:x>0.80002</cdr:x>
      <cdr:y>0.27107</cdr:y>
    </cdr:to>
    <cdr:sp macro="" textlink="">
      <cdr:nvSpPr>
        <cdr:cNvPr id="12" name="CaixaDeTexto 1"/>
        <cdr:cNvSpPr txBox="1"/>
      </cdr:nvSpPr>
      <cdr:spPr>
        <a:xfrm xmlns:a="http://schemas.openxmlformats.org/drawingml/2006/main">
          <a:off x="7068372" y="28492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 sz="2400" dirty="0">
            <a:latin typeface="Lemon/Milk" panose="020B0603050302020204" pitchFamily="34" charset="0"/>
          </a:endParaRPr>
        </a:p>
      </cdr:txBody>
    </cdr:sp>
  </cdr:relSizeAnchor>
  <cdr:relSizeAnchor xmlns:cdr="http://schemas.openxmlformats.org/drawingml/2006/chartDrawing">
    <cdr:from>
      <cdr:x>0.86411</cdr:x>
      <cdr:y>0.22644</cdr:y>
    </cdr:from>
    <cdr:to>
      <cdr:x>0.95575</cdr:x>
      <cdr:y>0.32861</cdr:y>
    </cdr:to>
    <cdr:sp macro="" textlink="">
      <cdr:nvSpPr>
        <cdr:cNvPr id="13" name="CaixaDeTexto 1"/>
        <cdr:cNvSpPr txBox="1"/>
      </cdr:nvSpPr>
      <cdr:spPr>
        <a:xfrm xmlns:a="http://schemas.openxmlformats.org/drawingml/2006/main">
          <a:off x="8622295" y="1071155"/>
          <a:ext cx="914406" cy="483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2400" dirty="0" smtClean="0">
              <a:latin typeface="Lemon/Milk" panose="020B0603050302020204" pitchFamily="34" charset="0"/>
            </a:rPr>
            <a:t>22,51%</a:t>
          </a:r>
          <a:endParaRPr lang="pt-BR" sz="2400" dirty="0">
            <a:latin typeface="Lemon/Milk" panose="020B06030503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2E4D9-CB55-4DA8-8615-6F7F24F4D017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A6A8A-5FC2-4EB0-A5B5-028E80E2E9A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14881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97830638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17281412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33409517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9465604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90457391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5156601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3937028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43401694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62481122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76912734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53762230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BA6CB-F94B-405F-A7FB-F8814E12F483}" type="datetimeFigureOut">
              <a:rPr lang="pt-BR" smtClean="0"/>
              <a:pPr/>
              <a:t>27/05/2019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51123-587E-4C65-BD86-81D388163D8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3841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4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0" t="24718" r="3630" b="23370"/>
          <a:stretch/>
        </p:blipFill>
        <p:spPr>
          <a:xfrm>
            <a:off x="10384077" y="6191712"/>
            <a:ext cx="1582727" cy="44246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332" y="6327730"/>
            <a:ext cx="1041485" cy="36040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524672" y="1328501"/>
            <a:ext cx="8005553" cy="32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221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4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48972" y="1878747"/>
            <a:ext cx="83632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600"/>
              </a:spcAft>
              <a:buFontTx/>
              <a:buChar char="-"/>
            </a:pPr>
            <a: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Aplicação </a:t>
            </a:r>
            <a:r>
              <a:rPr lang="pt-BR" sz="2800" dirty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recursos oriundos da receita líquida de impostos e transferências constitucionais e legais </a:t>
            </a:r>
            <a: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na soma dos 1° quadrimestres/2019 </a:t>
            </a:r>
            <a:r>
              <a:rPr lang="pt-BR" sz="2800" dirty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ficou em </a:t>
            </a:r>
            <a: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23 %.</a:t>
            </a:r>
          </a:p>
          <a:p>
            <a:pPr algn="just">
              <a:spcAft>
                <a:spcPts val="600"/>
              </a:spcAft>
            </a:pPr>
            <a:endParaRPr lang="pt-BR" sz="2800" dirty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Aft>
                <a:spcPts val="600"/>
              </a:spcAft>
            </a:pPr>
            <a: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Isso </a:t>
            </a:r>
            <a:r>
              <a:rPr lang="pt-BR" sz="2800" dirty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representa R</a:t>
            </a:r>
            <a: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$ 4.019.549,79 Do </a:t>
            </a:r>
            <a:r>
              <a:rPr lang="pt-BR" sz="2800" dirty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mínimo constitucional.</a:t>
            </a:r>
          </a:p>
        </p:txBody>
      </p:sp>
      <p:sp>
        <p:nvSpPr>
          <p:cNvPr id="5" name="Retângulo 4"/>
          <p:cNvSpPr/>
          <p:nvPr/>
        </p:nvSpPr>
        <p:spPr>
          <a:xfrm>
            <a:off x="417533" y="492093"/>
            <a:ext cx="8175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PERCENTUAL DE APLICAÇÃO NA SAÚDE SOBRE A RECEITA LÍQUIDA DE IMPOSTOS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48972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93241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48972" y="1878747"/>
            <a:ext cx="8363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600"/>
              </a:spcAft>
              <a:buFontTx/>
              <a:buChar char="-"/>
            </a:pPr>
            <a:endParaRPr lang="pt-BR" sz="2800" dirty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17534" y="600891"/>
            <a:ext cx="847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Índices de Gastos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em Saúde de Gaspar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xmlns="" val="3939514407"/>
              </p:ext>
            </p:extLst>
          </p:nvPr>
        </p:nvGraphicFramePr>
        <p:xfrm>
          <a:off x="148971" y="1504904"/>
          <a:ext cx="8681519" cy="4010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48972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93241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063"/>
            <a:ext cx="12194945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037806" y="365125"/>
            <a:ext cx="94836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1A9C92"/>
                </a:solidFill>
                <a:latin typeface="Lemon/Milk" panose="020B0603050302020204" pitchFamily="34" charset="0"/>
              </a:rPr>
              <a:t>PERCENTUAL DE APLICAÇÃO NA SAÚDE SOBRE A RECEITA LÍQUIDA DE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IMPOSTOS –Ano 2018.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xmlns="" val="3730659299"/>
              </p:ext>
            </p:extLst>
          </p:nvPr>
        </p:nvGraphicFramePr>
        <p:xfrm>
          <a:off x="1375562" y="1446468"/>
          <a:ext cx="9978238" cy="4730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384663" y="6466114"/>
            <a:ext cx="1332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latin typeface="Berlin Sans FB Demi" pitchFamily="34" charset="0"/>
              </a:rPr>
              <a:t>Fonte: TCE/SC</a:t>
            </a:r>
            <a:endParaRPr lang="pt-BR" sz="14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6892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719"/>
            <a:ext cx="12192000" cy="68563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668077" y="704740"/>
            <a:ext cx="75545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 smtClean="0">
                <a:solidFill>
                  <a:srgbClr val="1A9C91"/>
                </a:solidFill>
                <a:latin typeface="Lemon/Milk" panose="020B0603050302020204" pitchFamily="34" charset="0"/>
                <a:cs typeface="Arial" pitchFamily="34" charset="0"/>
              </a:rPr>
              <a:t>DESPESAS 1º QUADRIMESTRE 2019</a:t>
            </a:r>
            <a:endParaRPr lang="pt-BR" sz="3600" dirty="0">
              <a:solidFill>
                <a:srgbClr val="1A9C91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3446662"/>
              </p:ext>
            </p:extLst>
          </p:nvPr>
        </p:nvGraphicFramePr>
        <p:xfrm>
          <a:off x="445289" y="2480373"/>
          <a:ext cx="10001417" cy="1791847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623587"/>
                <a:gridCol w="2467628"/>
                <a:gridCol w="2542783"/>
                <a:gridCol w="2367419"/>
              </a:tblGrid>
              <a:tr h="575743">
                <a:tc>
                  <a:txBody>
                    <a:bodyPr/>
                    <a:lstStyle/>
                    <a:p>
                      <a:pPr algn="ctr"/>
                      <a:r>
                        <a:rPr lang="pt-BR" sz="2400" u="none" strike="noStrike" cap="none" dirty="0" smtClean="0">
                          <a:latin typeface="Lemon/Milk" panose="020B0603050302020204" pitchFamily="34" charset="0"/>
                          <a:sym typeface="Arial"/>
                        </a:rPr>
                        <a:t>Janeiro</a:t>
                      </a:r>
                      <a:endParaRPr lang="pt-BR" sz="2400" b="0" i="0" u="none" strike="noStrike" cap="none" dirty="0">
                        <a:solidFill>
                          <a:schemeClr val="bg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5149" marR="115149" marT="57574" marB="575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cap="none" dirty="0" smtClean="0">
                          <a:solidFill>
                            <a:schemeClr val="bg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Fevereiro</a:t>
                      </a:r>
                      <a:endParaRPr lang="pt-BR" sz="2400" b="0" i="0" u="none" strike="noStrike" cap="none" dirty="0">
                        <a:solidFill>
                          <a:schemeClr val="bg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5149" marR="115149" marT="57574" marB="575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cap="none" dirty="0" smtClean="0">
                          <a:solidFill>
                            <a:schemeClr val="bg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Março</a:t>
                      </a:r>
                      <a:endParaRPr lang="pt-BR" sz="2400" b="0" i="0" u="none" strike="noStrike" cap="none" dirty="0">
                        <a:solidFill>
                          <a:schemeClr val="bg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5149" marR="115149" marT="57574" marB="575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i="0" u="none" strike="noStrike" cap="none" dirty="0" smtClean="0">
                          <a:solidFill>
                            <a:schemeClr val="bg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abril</a:t>
                      </a:r>
                      <a:endParaRPr lang="pt-BR" sz="2400" b="0" i="0" u="none" strike="noStrike" cap="none" dirty="0">
                        <a:solidFill>
                          <a:schemeClr val="bg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5149" marR="115149" marT="57574" marB="57574"/>
                </a:tc>
              </a:tr>
              <a:tr h="472589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cap="none" dirty="0" smtClean="0">
                          <a:solidFill>
                            <a:schemeClr val="bg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4.254.141,17</a:t>
                      </a:r>
                      <a:endParaRPr lang="pt-BR" sz="2400" b="0" i="0" u="none" strike="noStrike" cap="none" dirty="0">
                        <a:solidFill>
                          <a:schemeClr val="bg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995" marR="11995" marT="119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cap="none" dirty="0" smtClean="0">
                          <a:solidFill>
                            <a:schemeClr val="bg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3.884.260,73</a:t>
                      </a:r>
                      <a:endParaRPr lang="pt-BR" sz="2400" b="0" i="0" u="none" strike="noStrike" cap="none" dirty="0">
                        <a:solidFill>
                          <a:schemeClr val="bg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995" marR="11995" marT="119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cap="none" dirty="0" smtClean="0">
                          <a:solidFill>
                            <a:schemeClr val="bg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3.986.122,37</a:t>
                      </a:r>
                      <a:endParaRPr lang="pt-BR" sz="2400" b="0" i="0" u="none" strike="noStrike" cap="none" dirty="0">
                        <a:solidFill>
                          <a:schemeClr val="bg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995" marR="11995" marT="119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cap="none" dirty="0" smtClean="0">
                          <a:solidFill>
                            <a:schemeClr val="bg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4.637.059,55</a:t>
                      </a:r>
                      <a:endParaRPr lang="pt-BR" sz="2400" b="0" i="0" u="none" strike="noStrike" cap="none" dirty="0">
                        <a:solidFill>
                          <a:schemeClr val="bg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995" marR="11995" marT="11995" marB="0" anchor="b"/>
                </a:tc>
              </a:tr>
              <a:tr h="47258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cap="none" dirty="0" smtClean="0">
                          <a:latin typeface="Lemon/Milk" panose="020B0603050302020204" pitchFamily="34" charset="0"/>
                          <a:sym typeface="Arial"/>
                        </a:rPr>
                        <a:t>TOTAL</a:t>
                      </a:r>
                      <a:r>
                        <a:rPr lang="pt-BR" sz="2400" u="none" strike="noStrike" cap="none" baseline="0" dirty="0" smtClean="0">
                          <a:latin typeface="Lemon/Milk" panose="020B0603050302020204" pitchFamily="34" charset="0"/>
                          <a:sym typeface="Arial"/>
                        </a:rPr>
                        <a:t>  R$ 16.761.583,80</a:t>
                      </a:r>
                    </a:p>
                    <a:p>
                      <a:pPr algn="ctr" fontAlgn="b"/>
                      <a:endParaRPr lang="pt-BR" sz="2400" b="0" i="0" u="none" strike="noStrike" cap="none" dirty="0">
                        <a:solidFill>
                          <a:schemeClr val="bg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995" marR="11995" marT="1199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400" b="1" i="0" u="none" strike="noStrike" cap="none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400" b="1" i="0" u="none" strike="noStrike" cap="none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400" b="1" i="0" u="none" strike="noStrike" cap="none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22714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4916"/>
            <a:ext cx="12192000" cy="68563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110344" y="2316163"/>
            <a:ext cx="82182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54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ABSENTEÍSMO</a:t>
            </a:r>
          </a:p>
          <a:p>
            <a:pPr algn="ctr"/>
            <a:r>
              <a:rPr lang="en" sz="54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1° </a:t>
            </a:r>
            <a:r>
              <a:rPr lang="en" sz="54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quadrimestre 2019</a:t>
            </a:r>
            <a:endParaRPr lang="pt-BR" sz="54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145" y="5349875"/>
            <a:ext cx="1353855" cy="135385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6096000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94616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45" y="13063"/>
            <a:ext cx="1219494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632856" y="287385"/>
            <a:ext cx="10071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1A9C92"/>
                </a:solidFill>
                <a:latin typeface="Lemon/Milk" panose="020B0603050302020204" pitchFamily="34" charset="0"/>
              </a:rPr>
              <a:t>ABSENTEÍSMO NA ATENÇÃO </a:t>
            </a:r>
            <a:r>
              <a:rPr lang="pt-BR" sz="36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BÁSICA </a:t>
            </a:r>
            <a:r>
              <a:rPr lang="pt-BR" sz="36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1°quadrimestre 2019</a:t>
            </a:r>
            <a:endParaRPr lang="pt-BR" sz="36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xmlns="" val="265917313"/>
              </p:ext>
            </p:extLst>
          </p:nvPr>
        </p:nvGraphicFramePr>
        <p:xfrm>
          <a:off x="1476103" y="1319348"/>
          <a:ext cx="9353007" cy="4484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tângulo 9"/>
          <p:cNvSpPr/>
          <p:nvPr/>
        </p:nvSpPr>
        <p:spPr>
          <a:xfrm>
            <a:off x="2873128" y="5902063"/>
            <a:ext cx="5381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FF0000"/>
                </a:solidFill>
                <a:latin typeface="Lemon/Milk" panose="020B0603050302020204" pitchFamily="34" charset="0"/>
              </a:rPr>
              <a:t>tivemos 4,98% </a:t>
            </a:r>
            <a:r>
              <a:rPr lang="pt-BR" dirty="0">
                <a:solidFill>
                  <a:srgbClr val="FF0000"/>
                </a:solidFill>
                <a:latin typeface="Lemon/Milk" panose="020B0603050302020204" pitchFamily="34" charset="0"/>
              </a:rPr>
              <a:t>de </a:t>
            </a:r>
            <a:r>
              <a:rPr lang="pt-BR" dirty="0" smtClean="0">
                <a:solidFill>
                  <a:srgbClr val="FF0000"/>
                </a:solidFill>
                <a:latin typeface="Lemon/Milk" panose="020B0603050302020204" pitchFamily="34" charset="0"/>
              </a:rPr>
              <a:t>absenteísmo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113071" y="1985554"/>
            <a:ext cx="1240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Lemon/Milk" panose="020B0603050302020204" pitchFamily="34" charset="0"/>
              </a:rPr>
              <a:t>28.171</a:t>
            </a:r>
            <a:endParaRPr lang="pt-BR" sz="2000" dirty="0">
              <a:latin typeface="Lemon/Milk" panose="020B06030503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54444" y="6537779"/>
            <a:ext cx="10775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>
                <a:latin typeface="Berlin Sans FB" panose="020E0602020502020306" pitchFamily="34" charset="0"/>
              </a:rPr>
              <a:t>Fonte: SIGSS</a:t>
            </a:r>
            <a:endParaRPr lang="pt-BR" sz="1200" b="1" dirty="0">
              <a:latin typeface="Berlin Sans FB" panose="020E0602020502020306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26958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252948" y="845352"/>
            <a:ext cx="97870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ABSENTEÍSMO </a:t>
            </a:r>
            <a:r>
              <a:rPr lang="pt-BR" sz="3200" dirty="0">
                <a:solidFill>
                  <a:srgbClr val="1A9C92"/>
                </a:solidFill>
                <a:latin typeface="Lemon/Milk" panose="020B0603050302020204" pitchFamily="34" charset="0"/>
              </a:rPr>
              <a:t>EXAMES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LABORATORIAIS </a:t>
            </a:r>
          </a:p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1° quadrimestre 2019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24440398"/>
              </p:ext>
            </p:extLst>
          </p:nvPr>
        </p:nvGraphicFramePr>
        <p:xfrm>
          <a:off x="933012" y="2066796"/>
          <a:ext cx="9786207" cy="242214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5313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89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66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903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89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96089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Laboratório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4022" marR="124022" marT="62011" marB="62011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Usuários</a:t>
                      </a:r>
                      <a:endParaRPr lang="pt-BR" sz="22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4022" marR="124022" marT="62011" marB="62011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Exames</a:t>
                      </a:r>
                      <a:endParaRPr lang="pt-BR" sz="22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4022" marR="124022" marT="62011" marB="62011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VALOR</a:t>
                      </a:r>
                      <a:endParaRPr lang="pt-BR" sz="22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4022" marR="124022" marT="62011" marB="62011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%*</a:t>
                      </a:r>
                      <a:endParaRPr lang="pt-BR" sz="22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4022" marR="124022" marT="62011" marB="6201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3466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err="1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Reference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220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2.437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12.773,02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4,16</a:t>
                      </a:r>
                      <a:endParaRPr lang="pt-BR" sz="2200" b="1" i="0" u="none" strike="noStrike" cap="non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752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Lab. </a:t>
                      </a:r>
                      <a:r>
                        <a:rPr lang="pt-BR" sz="2200" b="0" i="0" u="none" strike="noStrike" cap="none" dirty="0" err="1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vita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74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795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3.778,28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10,11</a:t>
                      </a:r>
                      <a:endParaRPr lang="pt-BR" sz="2200" b="1" i="0" u="none" strike="noStrike" cap="non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52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Santo Antônio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151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1.475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0" i="0" u="none" strike="noStrike" cap="none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7524,78</a:t>
                      </a:r>
                      <a:endParaRPr lang="pt-BR" sz="2200" b="0" i="0" u="none" strike="noStrike" cap="none" dirty="0">
                        <a:solidFill>
                          <a:schemeClr val="dk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5,04</a:t>
                      </a:r>
                      <a:endParaRPr lang="pt-BR" sz="2200" b="1" i="0" u="none" strike="noStrike" cap="non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919" marR="12919" marT="12919" marB="0" anchor="b"/>
                </a:tc>
              </a:tr>
              <a:tr h="4775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Total: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445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4.707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24.076,09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919" marR="12919" marT="129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</a:rPr>
                        <a:t>4,93</a:t>
                      </a:r>
                      <a:endParaRPr lang="pt-BR" sz="2200" b="1" i="0" u="none" strike="noStrik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919" marR="12919" marT="12919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9995770" y="6463430"/>
            <a:ext cx="1265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SIGSS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96088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45" y="13063"/>
            <a:ext cx="12194945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534369" y="669510"/>
            <a:ext cx="73452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ABSENTEíSMO </a:t>
            </a:r>
            <a:r>
              <a:rPr lang="pt-BR" sz="3200" dirty="0">
                <a:solidFill>
                  <a:srgbClr val="1A9C92"/>
                </a:solidFill>
                <a:latin typeface="Lemon/Milk" panose="020B0603050302020204" pitchFamily="34" charset="0"/>
              </a:rPr>
              <a:t>EXAMES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REGULADOS</a:t>
            </a:r>
          </a:p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1° quadrimestre 2019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05509244"/>
              </p:ext>
            </p:extLst>
          </p:nvPr>
        </p:nvGraphicFramePr>
        <p:xfrm>
          <a:off x="1524000" y="2778452"/>
          <a:ext cx="9428990" cy="93530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1304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15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209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60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8211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Exames</a:t>
                      </a:r>
                      <a:endParaRPr lang="pt-BR" sz="22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7042" marR="127042" marT="63521" marB="63521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Oferta</a:t>
                      </a:r>
                      <a:endParaRPr lang="pt-BR" sz="22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7042" marR="127042" marT="63521" marB="63521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Faltas</a:t>
                      </a:r>
                      <a:endParaRPr lang="pt-BR" sz="22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7042" marR="127042" marT="63521" marB="63521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%</a:t>
                      </a:r>
                      <a:endParaRPr lang="pt-BR" sz="22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7042" marR="127042" marT="63521" marB="63521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2983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latin typeface="Lemon/Milk" panose="020B0603050302020204" pitchFamily="34" charset="0"/>
                        </a:rPr>
                        <a:t>TOTAL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3234" marR="13234" marT="132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6.787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3234" marR="13234" marT="132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14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3234" marR="13234" marT="132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FF0000"/>
                          </a:solidFill>
                          <a:latin typeface="Lemon/Milk" panose="020B0603050302020204" pitchFamily="34" charset="0"/>
                        </a:rPr>
                        <a:t>0,21</a:t>
                      </a:r>
                      <a:endParaRPr lang="pt-BR" sz="2200" b="1" i="0" u="none" strike="noStrike" dirty="0">
                        <a:solidFill>
                          <a:srgbClr val="FF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3234" marR="13234" marT="13234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039660" y="6488539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SIGSS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24389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475902" y="164177"/>
            <a:ext cx="5962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ABSENTEÍSMO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POLICLÍNICA</a:t>
            </a:r>
          </a:p>
          <a:p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1° Quadrimestre 2019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02384096"/>
              </p:ext>
            </p:extLst>
          </p:nvPr>
        </p:nvGraphicFramePr>
        <p:xfrm>
          <a:off x="1123852" y="1132227"/>
          <a:ext cx="8850924" cy="480589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3962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83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99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63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4299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Consultas</a:t>
                      </a:r>
                      <a:endParaRPr lang="pt-BR" sz="20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39866" marR="139866" marT="69932" marB="69932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Oferta</a:t>
                      </a:r>
                      <a:endParaRPr lang="pt-BR" sz="20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39866" marR="139866" marT="69932" marB="69932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Faltas</a:t>
                      </a:r>
                      <a:endParaRPr lang="pt-BR" sz="20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39866" marR="139866" marT="69932" marB="69932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%</a:t>
                      </a:r>
                      <a:endParaRPr lang="pt-BR" sz="20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39866" marR="139866" marT="69932" marB="69932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3331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Cardiologista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615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56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9,11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7238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Cirurgião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Geral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88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5,68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7238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Dermatologista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378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65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17,20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7238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 err="1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Dermatoscopia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96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9,38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7238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Endocrinologista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521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52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9,98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7238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Neurologista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413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49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11,86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7238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Nutricionista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1.052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194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18,44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7238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Ortopedia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902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73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8,09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97238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Pediatra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1.180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175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  <a:cs typeface="Arial" pitchFamily="34" charset="0"/>
                        </a:rPr>
                        <a:t>14,83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0263174" y="6509970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SIGSS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89885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45" y="0"/>
            <a:ext cx="12194945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896035" y="268794"/>
            <a:ext cx="8888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ABSENTEíSMO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policlínica</a:t>
            </a:r>
          </a:p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 1° quadrimestre 2019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33873595"/>
              </p:ext>
            </p:extLst>
          </p:nvPr>
        </p:nvGraphicFramePr>
        <p:xfrm>
          <a:off x="1832134" y="1250573"/>
          <a:ext cx="8374346" cy="482630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69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63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05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80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5122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Consultas</a:t>
                      </a:r>
                      <a:endParaRPr lang="pt-BR" sz="20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36986" marR="136986" marT="68493" marB="68493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Oferta</a:t>
                      </a:r>
                      <a:endParaRPr lang="pt-BR" sz="20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36986" marR="136986" marT="68493" marB="68493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Faltas</a:t>
                      </a:r>
                      <a:endParaRPr lang="pt-BR" sz="20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36986" marR="136986" marT="68493" marB="68493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%</a:t>
                      </a:r>
                      <a:endParaRPr lang="pt-BR" sz="20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36986" marR="136986" marT="68493" marB="6849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417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/>
                        </a:rPr>
                        <a:t>Pequenas Cirurgias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173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37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21,39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3417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 err="1">
                          <a:solidFill>
                            <a:srgbClr val="000000"/>
                          </a:solidFill>
                          <a:latin typeface="Lemon/Milk"/>
                        </a:rPr>
                        <a:t>Proced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/>
                        </a:rPr>
                        <a:t>. Dermatologia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228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38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16,67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3417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Lemon/Milk"/>
                        </a:rPr>
                        <a:t>Proced. Ginecologia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121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8,26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3417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Lemon/Milk"/>
                        </a:rPr>
                        <a:t>Ginecologista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1.046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183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17,50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3417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Lemon/Milk"/>
                        </a:rPr>
                        <a:t>Psicólogo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2.115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251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11,87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3417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Lemon/Milk"/>
                        </a:rPr>
                        <a:t>Psiquiatra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487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68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13,96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3417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/>
                        </a:rPr>
                        <a:t>Urologista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591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72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12,18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3417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Lemon/Milk"/>
                        </a:rPr>
                        <a:t>Fisioterapia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2.500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248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9,92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9756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Infectologia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522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57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10,92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44095">
                <a:tc>
                  <a:txBody>
                    <a:bodyPr/>
                    <a:lstStyle/>
                    <a:p>
                      <a:pPr algn="just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latin typeface="Lemon/Milk"/>
                        </a:rPr>
                        <a:t>Total: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13.028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1.642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12,60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990408" y="6486295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smtClean="0">
                <a:latin typeface="Berlin Sans FB Demi" panose="020E0802020502020306" pitchFamily="34" charset="0"/>
              </a:rPr>
              <a:t>Fonte</a:t>
            </a:r>
            <a:r>
              <a:rPr lang="pt-BR" sz="1200" b="1" dirty="0" smtClean="0">
                <a:latin typeface="Berlin Sans FB Demi" panose="020E0802020502020306" pitchFamily="34" charset="0"/>
              </a:rPr>
              <a:t>: </a:t>
            </a:r>
            <a:r>
              <a:rPr lang="pt-BR" sz="1200" dirty="0" smtClean="0">
                <a:latin typeface="Berlin Sans FB Demi" panose="020E0802020502020306" pitchFamily="34" charset="0"/>
              </a:rPr>
              <a:t>SIGSS</a:t>
            </a:r>
            <a:endParaRPr lang="pt-BR" sz="1200" dirty="0">
              <a:latin typeface="Berlin Sans FB Demi" panose="020E0802020502020306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27934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38826" y="2506498"/>
            <a:ext cx="7692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smtClean="0">
                <a:solidFill>
                  <a:srgbClr val="1A9C92"/>
                </a:solidFill>
                <a:latin typeface="Lemon/Milk" panose="020B0603050302020204" pitchFamily="34" charset="0"/>
              </a:rPr>
              <a:t>SECRETARIA DE SAÚDE</a:t>
            </a:r>
            <a:endParaRPr lang="pt-BR" sz="540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342" y="6337706"/>
            <a:ext cx="1010885" cy="34981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9227" y="6272819"/>
            <a:ext cx="1832975" cy="4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56440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2166"/>
            <a:ext cx="12192000" cy="68563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116289" y="2530239"/>
            <a:ext cx="7769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smtClean="0">
                <a:solidFill>
                  <a:srgbClr val="1A9C92"/>
                </a:solidFill>
                <a:latin typeface="Lemon/Milk" panose="020B0603050302020204" pitchFamily="34" charset="0"/>
              </a:rPr>
              <a:t>D</a:t>
            </a:r>
            <a:r>
              <a:rPr lang="en" sz="5400" smtClean="0">
                <a:solidFill>
                  <a:srgbClr val="1A9C92"/>
                </a:solidFill>
                <a:latin typeface="Lemon/Milk" panose="020B0603050302020204" pitchFamily="34" charset="0"/>
              </a:rPr>
              <a:t>ados de produção</a:t>
            </a:r>
            <a:endParaRPr lang="pt-BR" sz="540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80" y="5225508"/>
            <a:ext cx="1285806" cy="144371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6096000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49337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1031"/>
            <a:ext cx="12194945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77147" y="415400"/>
            <a:ext cx="1057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OFERTA AMBULATORIAL – </a:t>
            </a:r>
            <a:b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</a:b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ATENÇÃO PRIMÁRIA À SAÚDE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6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77691697"/>
              </p:ext>
            </p:extLst>
          </p:nvPr>
        </p:nvGraphicFramePr>
        <p:xfrm>
          <a:off x="1449979" y="1946365"/>
          <a:ext cx="10032272" cy="378136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0436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9954"/>
                <a:gridCol w="2939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9531"/>
              </a:tblGrid>
              <a:tr h="893518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OFERTA</a:t>
                      </a:r>
                      <a:r>
                        <a:rPr lang="pt-BR" sz="2200" baseline="0" dirty="0" smtClean="0">
                          <a:latin typeface="Lemon/Milk" panose="020B0603050302020204" pitchFamily="34" charset="0"/>
                        </a:rPr>
                        <a:t> DE CONSULTAS – ATENÇÃO BÁSICA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2018</a:t>
                      </a:r>
                    </a:p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1° quadrimestre 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2019</a:t>
                      </a:r>
                    </a:p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1° quadrimestre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%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l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MÉDICO Clínico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6.913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2.084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-69,85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9141">
                <a:tc>
                  <a:txBody>
                    <a:bodyPr/>
                    <a:lstStyle/>
                    <a:p>
                      <a:pPr algn="l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GINECOLOGIA E OBSTETRÍCIA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791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1.046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</a:rPr>
                        <a:t>32,34</a:t>
                      </a:r>
                      <a:endParaRPr lang="pt-BR" sz="2200" dirty="0">
                        <a:solidFill>
                          <a:srgbClr val="0070C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l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PEDIATRIA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660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1.180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</a:rPr>
                        <a:t>78,79</a:t>
                      </a:r>
                      <a:endParaRPr lang="pt-BR" sz="2200" dirty="0">
                        <a:solidFill>
                          <a:srgbClr val="0070C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l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MÉDICO ESF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24.090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32.220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</a:rPr>
                        <a:t>33,75</a:t>
                      </a:r>
                      <a:endParaRPr lang="pt-BR" sz="2200" dirty="0">
                        <a:solidFill>
                          <a:srgbClr val="0070C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l"/>
                      <a:r>
                        <a:rPr lang="pt-BR" sz="2200" b="1" dirty="0" smtClean="0">
                          <a:latin typeface="Lemon/Milk" panose="020B0603050302020204" pitchFamily="34" charset="0"/>
                        </a:rPr>
                        <a:t>TOTAL</a:t>
                      </a:r>
                      <a:endParaRPr lang="pt-BR" sz="2200" b="1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latin typeface="Lemon/Milk" panose="020B0603050302020204" pitchFamily="34" charset="0"/>
                        </a:rPr>
                        <a:t>32.454</a:t>
                      </a:r>
                      <a:endParaRPr lang="pt-BR" sz="2200" b="1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latin typeface="Lemon/Milk" panose="020B0603050302020204" pitchFamily="34" charset="0"/>
                        </a:rPr>
                        <a:t>36.530</a:t>
                      </a:r>
                      <a:endParaRPr lang="pt-BR" sz="2200" b="1" dirty="0"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b="1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</a:rPr>
                        <a:t>12,56</a:t>
                      </a:r>
                      <a:endParaRPr lang="pt-BR" sz="2200" b="1" dirty="0">
                        <a:solidFill>
                          <a:srgbClr val="0070C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7308" marR="127308" marT="63654" marB="63654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977030" y="6509970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SIGSS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9879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719"/>
            <a:ext cx="12192000" cy="685634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263174" y="6509970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SIGSS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760946" y="623238"/>
            <a:ext cx="5731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OFERTA AMBULATORIAL 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9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19532267"/>
              </p:ext>
            </p:extLst>
          </p:nvPr>
        </p:nvGraphicFramePr>
        <p:xfrm>
          <a:off x="437403" y="1581793"/>
          <a:ext cx="10835843" cy="441202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2913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8515"/>
                <a:gridCol w="26386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7280"/>
              </a:tblGrid>
              <a:tr h="596452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chemeClr val="lt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OFERTA DE CONSULTAS </a:t>
                      </a:r>
                      <a:endParaRPr lang="pt-BR" sz="2200" b="1" i="0" u="none" strike="noStrike" cap="none" dirty="0">
                        <a:solidFill>
                          <a:schemeClr val="lt1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42671" marR="142671" marT="71336" marB="713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2018</a:t>
                      </a:r>
                    </a:p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1° quadrimestre</a:t>
                      </a:r>
                      <a:r>
                        <a:rPr lang="pt-BR" sz="2200" baseline="0" dirty="0" smtClean="0">
                          <a:latin typeface="Lemon/Milk" panose="020B0603050302020204" pitchFamily="34" charset="0"/>
                        </a:rPr>
                        <a:t> 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42671" marR="142671" marT="71336" marB="713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2019</a:t>
                      </a:r>
                    </a:p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1°</a:t>
                      </a:r>
                    </a:p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quadrimestre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42671" marR="142671" marT="71336" marB="713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%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42671" marR="142671" marT="71336" marB="7133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729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Nº DE</a:t>
                      </a:r>
                      <a:r>
                        <a:rPr lang="pt-BR" sz="2200" baseline="0" dirty="0" smtClean="0">
                          <a:latin typeface="Lemon/Milk" panose="020B0603050302020204" pitchFamily="34" charset="0"/>
                        </a:rPr>
                        <a:t> CONSULTAS MÉDICAS NA ATENÇÃO BÁSICA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42671" marR="142671" marT="71336" marB="71336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cap="none" baseline="0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39.723</a:t>
                      </a:r>
                    </a:p>
                  </a:txBody>
                  <a:tcPr marL="14862" marR="14862" marT="14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cap="none" baseline="0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45.245</a:t>
                      </a:r>
                    </a:p>
                  </a:txBody>
                  <a:tcPr marL="14862" marR="14862" marT="14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cap="none" baseline="0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13,90</a:t>
                      </a:r>
                    </a:p>
                  </a:txBody>
                  <a:tcPr marL="14862" marR="14862" marT="14862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729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Nº DE CONSULTAS MÉDICAS  ESPECIALIZADAS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42671" marR="142671" marT="71336" marB="71336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cap="none" baseline="0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14.637</a:t>
                      </a:r>
                    </a:p>
                  </a:txBody>
                  <a:tcPr marL="14862" marR="14862" marT="14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cap="none" baseline="0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16.304</a:t>
                      </a:r>
                    </a:p>
                  </a:txBody>
                  <a:tcPr marL="14862" marR="14862" marT="14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cap="none" baseline="0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11,39</a:t>
                      </a:r>
                    </a:p>
                  </a:txBody>
                  <a:tcPr marL="14862" marR="14862" marT="14862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40126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Nº DE CONSULTAS PROFISSIONAL DE Nível SUPERIOR EXCETO MÉDICO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42671" marR="142671" marT="71336" marB="71336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cap="none" baseline="0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3.050</a:t>
                      </a:r>
                    </a:p>
                  </a:txBody>
                  <a:tcPr marL="14862" marR="14862" marT="14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cap="none" baseline="0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4.805</a:t>
                      </a:r>
                    </a:p>
                  </a:txBody>
                  <a:tcPr marL="14862" marR="14862" marT="14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cap="none" baseline="0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57,54</a:t>
                      </a:r>
                    </a:p>
                  </a:txBody>
                  <a:tcPr marL="14862" marR="14862" marT="14862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8538">
                <a:tc>
                  <a:txBody>
                    <a:bodyPr/>
                    <a:lstStyle/>
                    <a:p>
                      <a:r>
                        <a:rPr lang="pt-BR" sz="2200" b="1" dirty="0" smtClean="0">
                          <a:latin typeface="Lemon/Milk" panose="020B0603050302020204" pitchFamily="34" charset="0"/>
                        </a:rPr>
                        <a:t>TOTAL DE CONSULTAS </a:t>
                      </a:r>
                      <a:endParaRPr lang="pt-BR" sz="2200" b="1" dirty="0">
                        <a:latin typeface="Lemon/Milk" panose="020B0603050302020204" pitchFamily="34" charset="0"/>
                      </a:endParaRPr>
                    </a:p>
                  </a:txBody>
                  <a:tcPr marL="142671" marR="142671" marT="71336" marB="71336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cap="none" baseline="0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57.410</a:t>
                      </a:r>
                    </a:p>
                  </a:txBody>
                  <a:tcPr marL="14862" marR="14862" marT="14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cap="none" baseline="0" dirty="0" smtClean="0">
                          <a:solidFill>
                            <a:schemeClr val="dk1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66.354</a:t>
                      </a:r>
                    </a:p>
                  </a:txBody>
                  <a:tcPr marL="14862" marR="14862" marT="1486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cap="none" baseline="0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15,58</a:t>
                      </a:r>
                    </a:p>
                  </a:txBody>
                  <a:tcPr marL="14862" marR="14862" marT="14862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22120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1031"/>
            <a:ext cx="12194945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250413" y="569288"/>
            <a:ext cx="7063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OFERTA DE PROCEDIMENTOS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77030" y="6509970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SIGSS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35635441"/>
              </p:ext>
            </p:extLst>
          </p:nvPr>
        </p:nvGraphicFramePr>
        <p:xfrm>
          <a:off x="1394601" y="1825625"/>
          <a:ext cx="10219012" cy="367295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3269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06715"/>
                <a:gridCol w="28853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8737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OFERTA DE PROCEDIMENTOS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8911" marR="118911" marT="59456" marB="59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2018</a:t>
                      </a:r>
                    </a:p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1° </a:t>
                      </a:r>
                    </a:p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QUADRIMESTRE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8911" marR="118911" marT="59456" marB="59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2019</a:t>
                      </a:r>
                    </a:p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1° </a:t>
                      </a:r>
                    </a:p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quadrimestre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8911" marR="118911" marT="59456" marB="5945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1411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PROCEDIMENTOS BÁSICOS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8911" marR="118911" marT="59456" marB="59456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130.712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387" marR="12387" marT="123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149.918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387" marR="12387" marT="12387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3984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PROCEDIMENTOS DE</a:t>
                      </a:r>
                      <a:r>
                        <a:rPr lang="pt-BR" sz="2200" baseline="0" dirty="0" smtClean="0">
                          <a:latin typeface="Lemon/Milk" panose="020B0603050302020204" pitchFamily="34" charset="0"/>
                        </a:rPr>
                        <a:t> MÉDIA COMPLEXIDADE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8911" marR="118911" marT="59456" marB="59456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9.833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387" marR="12387" marT="123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13.843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387" marR="12387" marT="12387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6178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PROCEDIMENTOS DE ALTA COMPLEXIDADE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8911" marR="118911" marT="59456" marB="59456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369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387" marR="12387" marT="123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444</a:t>
                      </a:r>
                    </a:p>
                    <a:p>
                      <a:pPr algn="ctr" fontAlgn="b"/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387" marR="12387" marT="12387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7851">
                <a:tc>
                  <a:txBody>
                    <a:bodyPr/>
                    <a:lstStyle/>
                    <a:p>
                      <a:r>
                        <a:rPr lang="pt-BR" sz="2200" b="1" dirty="0" smtClean="0">
                          <a:latin typeface="Lemon/Milk" panose="020B0603050302020204" pitchFamily="34" charset="0"/>
                        </a:rPr>
                        <a:t>TOTAL DE PROCEDIMENTOS</a:t>
                      </a:r>
                      <a:endParaRPr lang="pt-BR" sz="2200" b="1" dirty="0">
                        <a:latin typeface="Lemon/Milk" panose="020B0603050302020204" pitchFamily="34" charset="0"/>
                      </a:endParaRPr>
                    </a:p>
                  </a:txBody>
                  <a:tcPr marL="118911" marR="118911" marT="59456" marB="59456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140.914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387" marR="12387" marT="123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charset="0"/>
                        </a:rPr>
                        <a:t>165.130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73978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263174" y="6509970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SIGSS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564799" y="704740"/>
            <a:ext cx="85876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OFERTA DE EXAMES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LABORATORIAIS</a:t>
            </a:r>
          </a:p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1° QUADRIMESTRE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82457933"/>
              </p:ext>
            </p:extLst>
          </p:nvPr>
        </p:nvGraphicFramePr>
        <p:xfrm>
          <a:off x="337195" y="2022355"/>
          <a:ext cx="10494736" cy="266000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8819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04164"/>
                <a:gridCol w="1690187"/>
                <a:gridCol w="19256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27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9361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LABORATÓRIOS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9939" marR="119939" marT="59970" marB="599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USUÁRIOS 2018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9939" marR="119939" marT="59970" marB="599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EXAMES 2018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9939" marR="119939" marT="59970" marB="599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USUÁRIOS 2019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9939" marR="119939" marT="59970" marB="599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EXAMES 2019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9939" marR="119939" marT="59970" marB="5997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6438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Lab. </a:t>
                      </a:r>
                      <a:r>
                        <a:rPr lang="pt-BR" sz="2200" b="0" i="0" u="none" strike="noStrike" dirty="0" err="1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Vita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732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6.498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5990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 err="1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Reference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3.560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32.223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5.294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51.343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3463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Santo Antônio</a:t>
                      </a: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951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8.708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2.998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28.495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3618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1" i="0" u="none" strike="noStrike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TOTAL</a:t>
                      </a: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4.511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40.931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9.024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86.336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494" marR="12494" marT="12494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77464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1031"/>
            <a:ext cx="12194945" cy="692903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838200" y="537614"/>
            <a:ext cx="10860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OFERTA DE exames de diagnóstico por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imagem</a:t>
            </a:r>
          </a:p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1° QUADRIMESTRE.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77030" y="6509970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SIGSS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graphicFrame>
        <p:nvGraphicFramePr>
          <p:cNvPr id="10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57268818"/>
              </p:ext>
            </p:extLst>
          </p:nvPr>
        </p:nvGraphicFramePr>
        <p:xfrm>
          <a:off x="1507200" y="1976741"/>
          <a:ext cx="9334971" cy="27230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868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3120"/>
                <a:gridCol w="19463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8617"/>
              </a:tblGrid>
              <a:tr h="485336">
                <a:tc>
                  <a:txBody>
                    <a:bodyPr/>
                    <a:lstStyle/>
                    <a:p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EXAMES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5776" marR="115776" marT="57887" marB="578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5776" marR="115776" marT="57887" marB="578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5776" marR="115776" marT="57887" marB="578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%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5776" marR="115776" marT="57887" marB="5788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5367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Radiografias</a:t>
                      </a: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3.489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3.549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</a:rPr>
                        <a:t>1,72</a:t>
                      </a:r>
                      <a:endParaRPr lang="pt-BR" sz="2200" b="0" i="0" u="none" strike="noStrike" dirty="0">
                        <a:solidFill>
                          <a:srgbClr val="0070C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060" marR="12060" marT="1206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16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Ultrassonografias</a:t>
                      </a: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622</a:t>
                      </a: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2.584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</a:rPr>
                        <a:t>315,43</a:t>
                      </a:r>
                      <a:endParaRPr lang="pt-BR" sz="2200" b="0" i="0" u="none" strike="noStrike" dirty="0">
                        <a:solidFill>
                          <a:srgbClr val="0070C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060" marR="12060" marT="1206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1682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Alta Complexidade</a:t>
                      </a: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207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301</a:t>
                      </a:r>
                      <a:endParaRPr lang="pt-BR" sz="22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0" i="0" u="none" strike="noStrike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</a:rPr>
                        <a:t>45,41</a:t>
                      </a:r>
                      <a:endParaRPr lang="pt-BR" sz="2200" b="0" i="0" u="none" strike="noStrike" dirty="0">
                        <a:solidFill>
                          <a:srgbClr val="0070C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060" marR="12060" marT="1206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8993">
                <a:tc>
                  <a:txBody>
                    <a:bodyPr/>
                    <a:lstStyle/>
                    <a:p>
                      <a:pPr algn="l" fontAlgn="b"/>
                      <a:r>
                        <a:rPr lang="pt-BR" sz="2200" b="1" i="0" u="none" strike="noStrike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TOTAL</a:t>
                      </a: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4.327</a:t>
                      </a:r>
                      <a:endParaRPr lang="pt-BR" sz="2200" b="1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6.434</a:t>
                      </a:r>
                      <a:endParaRPr lang="pt-BR" sz="2200" b="1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060" marR="12060" marT="12060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i="0" u="none" strike="noStrike" cap="none" dirty="0" smtClean="0">
                          <a:solidFill>
                            <a:srgbClr val="0070C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49,00</a:t>
                      </a:r>
                      <a:endParaRPr lang="pt-BR" sz="2200" b="1" i="0" u="none" strike="noStrike" cap="none" dirty="0">
                        <a:solidFill>
                          <a:srgbClr val="0070C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2060" marR="12060" marT="1206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14746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263174" y="6509970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SIGSS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50423" y="640080"/>
            <a:ext cx="7863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Visitas domiciliares Agentes comunitários de </a:t>
            </a:r>
            <a:r>
              <a:rPr lang="pt-BR" sz="36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Saúde  </a:t>
            </a:r>
          </a:p>
          <a:p>
            <a:pPr algn="ctr"/>
            <a:r>
              <a:rPr lang="pt-BR" sz="36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1° QUADRIMESTRE.</a:t>
            </a:r>
            <a:endParaRPr lang="pt-BR" sz="36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71093849"/>
              </p:ext>
            </p:extLst>
          </p:nvPr>
        </p:nvGraphicFramePr>
        <p:xfrm>
          <a:off x="1034162" y="3175038"/>
          <a:ext cx="9066174" cy="163209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533087"/>
                <a:gridCol w="45330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20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VISITAS DOMICILIARES 2018</a:t>
                      </a:r>
                    </a:p>
                  </a:txBody>
                  <a:tcPr marL="110812" marR="110812" marT="55406" marB="55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VISITAS DOMICILIARES 2019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 marL="110812" marR="110812" marT="55406" marB="5540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17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79.335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1543" marR="11543" marT="115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90.042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1543" marR="11543" marT="11543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1554480" y="4990009"/>
            <a:ext cx="694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Lemon/Milk" charset="0"/>
              </a:rPr>
              <a:t>Um aumento nos atendimentos de 13,50% </a:t>
            </a:r>
            <a:endParaRPr lang="pt-BR" dirty="0">
              <a:latin typeface="Lemon/Milk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61676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pic>
        <p:nvPicPr>
          <p:cNvPr id="8" name="Imagem 7" descr="_17206 - FMSG - Secretaria da Saú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0322" y="9902350"/>
            <a:ext cx="789404" cy="3630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6751" y="9939654"/>
            <a:ext cx="1010885" cy="34981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6751" y="10448480"/>
            <a:ext cx="1832975" cy="47959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21663" y="2507292"/>
            <a:ext cx="8370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5400">
                <a:solidFill>
                  <a:srgbClr val="1A9C92"/>
                </a:solidFill>
                <a:latin typeface="Lemon/Milk" panose="020B0603050302020204" pitchFamily="34" charset="0"/>
              </a:rPr>
              <a:t>INDICADORES EM </a:t>
            </a:r>
            <a:r>
              <a:rPr lang="en" sz="5400" smtClean="0">
                <a:solidFill>
                  <a:srgbClr val="1A9C92"/>
                </a:solidFill>
                <a:latin typeface="Lemon/Milk" panose="020B0603050302020204" pitchFamily="34" charset="0"/>
              </a:rPr>
              <a:t>SAÚDE</a:t>
            </a:r>
            <a:endParaRPr lang="pt-BR" sz="540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73157"/>
            <a:ext cx="1466829" cy="146682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6096000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63215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141956" y="992676"/>
            <a:ext cx="8189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NÚMERO DE CASOS NOVOS DE SÍFILIS CONGÊNITA EM MENORES DE 1 ANO 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8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71404501"/>
              </p:ext>
            </p:extLst>
          </p:nvPr>
        </p:nvGraphicFramePr>
        <p:xfrm>
          <a:off x="2417437" y="2890316"/>
          <a:ext cx="6023219" cy="154827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3790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15407"/>
              </a:tblGrid>
              <a:tr h="385086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EXAMES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PACTUAÇÃO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RESULTADO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</a:rPr>
                        <a:t>2</a:t>
                      </a:r>
                      <a:endParaRPr lang="pt-BR" sz="2800" b="0" i="0" u="none" strike="noStrik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</a:rPr>
                        <a:t>0</a:t>
                      </a:r>
                      <a:endParaRPr lang="pt-BR" sz="2800" b="0" i="0" u="none" strike="noStrik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084159" y="6359221"/>
            <a:ext cx="1159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itchFamily="34" charset="0"/>
              </a:rPr>
              <a:t>Fonte:  SINAN</a:t>
            </a:r>
            <a:endParaRPr lang="pt-BR" sz="1200" b="1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591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7968"/>
            <a:ext cx="12194945" cy="691596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77030" y="6509970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 SINAN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063663" y="856918"/>
            <a:ext cx="80646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smtClean="0">
                <a:solidFill>
                  <a:srgbClr val="1A9C92"/>
                </a:solidFill>
                <a:latin typeface="Lemon/Milk" panose="020B0603050302020204" pitchFamily="34" charset="0"/>
              </a:rPr>
              <a:t>NÚMERO DE CASOS NOVOS DE AIDS</a:t>
            </a:r>
          </a:p>
          <a:p>
            <a:pPr algn="ctr"/>
            <a:r>
              <a:rPr lang="pt-BR" sz="3200" smtClean="0">
                <a:solidFill>
                  <a:srgbClr val="1A9C92"/>
                </a:solidFill>
                <a:latin typeface="Lemon/Milk" panose="020B0603050302020204" pitchFamily="34" charset="0"/>
              </a:rPr>
              <a:t>EM MENORES DE 05 ANOS</a:t>
            </a:r>
            <a:endParaRPr lang="pt-BR" sz="320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14784656"/>
              </p:ext>
            </p:extLst>
          </p:nvPr>
        </p:nvGraphicFramePr>
        <p:xfrm>
          <a:off x="2394559" y="2468593"/>
          <a:ext cx="7859784" cy="154827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307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896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39405"/>
              </a:tblGrid>
              <a:tr h="385086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EXAMES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PACTUAÇÃO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0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0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RESULTADO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</a:rPr>
                        <a:t>0</a:t>
                      </a:r>
                      <a:endParaRPr lang="pt-BR" sz="2800" b="0" i="0" u="none" strike="noStrik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</a:rPr>
                        <a:t>0</a:t>
                      </a:r>
                      <a:endParaRPr lang="pt-BR" sz="2800" b="0" i="0" u="none" strike="noStrik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9539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4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514489" y="4611469"/>
            <a:ext cx="6335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pt-BR" sz="3600" dirty="0">
                <a:solidFill>
                  <a:srgbClr val="1A9C92"/>
                </a:solidFill>
                <a:latin typeface="Lemon/Milk" panose="020B0603050302020204" pitchFamily="34" charset="0"/>
                <a:cs typeface="Arial" pitchFamily="34" charset="0"/>
              </a:rPr>
              <a:t>TOTAL DE SERVIDORES: </a:t>
            </a:r>
            <a:r>
              <a:rPr lang="pt-BR" sz="3600" dirty="0" smtClean="0">
                <a:solidFill>
                  <a:srgbClr val="1A9C92"/>
                </a:solidFill>
                <a:latin typeface="Lemon/Milk" panose="020B0603050302020204" pitchFamily="34" charset="0"/>
                <a:cs typeface="Arial" pitchFamily="34" charset="0"/>
              </a:rPr>
              <a:t>450</a:t>
            </a:r>
            <a:endParaRPr lang="pt-BR" sz="3600" dirty="0">
              <a:solidFill>
                <a:srgbClr val="1A9C92"/>
              </a:solidFill>
              <a:latin typeface="Lemon/Milk" panose="020B0603050302020204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4489" y="1524064"/>
            <a:ext cx="8616985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pt-BR" sz="2800" b="1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Servidores  </a:t>
            </a:r>
            <a:r>
              <a:rPr lang="pt-BR" sz="2800" b="1" dirty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em Cargo de Comissão: </a:t>
            </a:r>
            <a:r>
              <a:rPr lang="pt-BR" sz="2800" b="1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11</a:t>
            </a:r>
          </a:p>
          <a:p>
            <a:pPr algn="just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pt-BR" sz="2800" b="1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Servidores Efetivos : 200</a:t>
            </a:r>
          </a:p>
          <a:p>
            <a:pPr algn="just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pt-BR" sz="2800" b="1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Servidores </a:t>
            </a:r>
            <a:r>
              <a:rPr lang="pt-BR" sz="2800" b="1" dirty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Emprego Público: </a:t>
            </a:r>
            <a:r>
              <a:rPr lang="pt-BR" sz="2800" b="1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122</a:t>
            </a:r>
            <a:endParaRPr lang="pt-BR" sz="2800" b="1" dirty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pt-BR" sz="2800" b="1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Servidores </a:t>
            </a:r>
            <a:r>
              <a:rPr lang="pt-BR" sz="2800" b="1" dirty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Contratados (ACT): </a:t>
            </a:r>
            <a:r>
              <a:rPr lang="pt-BR" sz="2800" b="1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75</a:t>
            </a:r>
            <a:endParaRPr lang="pt-BR" sz="2800" b="1" dirty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ts val="800"/>
              </a:spcBef>
              <a:buClr>
                <a:schemeClr val="dk1"/>
              </a:buClr>
              <a:buSzPts val="1100"/>
            </a:pPr>
            <a:r>
              <a:rPr lang="pt-BR" sz="2800" b="1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Estagiários</a:t>
            </a:r>
            <a:r>
              <a:rPr lang="pt-BR" sz="2800" b="1" dirty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pt-BR" sz="2800" b="1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41</a:t>
            </a:r>
            <a:endParaRPr lang="pt-BR" sz="2800" b="1" dirty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4489" y="553509"/>
            <a:ext cx="6430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600">
                <a:solidFill>
                  <a:srgbClr val="1A9C92"/>
                </a:solidFill>
                <a:latin typeface="Lemon/Milk" panose="020B0603050302020204" pitchFamily="34" charset="0"/>
                <a:cs typeface="Arial" pitchFamily="34" charset="0"/>
              </a:rPr>
              <a:t>CATEGORIA DE SERVIDORES</a:t>
            </a:r>
            <a:endParaRPr lang="pt-BR" sz="360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4100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063"/>
            <a:ext cx="12192000" cy="685634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257026" y="882973"/>
            <a:ext cx="7402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 INDICÊNCIA DE HIV/AIDS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82880" y="6309360"/>
            <a:ext cx="1414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 SAE/DVS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0253858"/>
              </p:ext>
            </p:extLst>
          </p:nvPr>
        </p:nvGraphicFramePr>
        <p:xfrm>
          <a:off x="691893" y="2489994"/>
          <a:ext cx="7530012" cy="177223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66123"/>
                <a:gridCol w="1997802"/>
                <a:gridCol w="2366087"/>
              </a:tblGrid>
              <a:tr h="516252">
                <a:tc>
                  <a:txBody>
                    <a:bodyPr/>
                    <a:lstStyle/>
                    <a:p>
                      <a:endParaRPr lang="pt-BR" sz="28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8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8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</a:tr>
              <a:tr h="692033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EM</a:t>
                      </a:r>
                      <a:r>
                        <a:rPr lang="pt-BR" sz="2800" b="0" i="0" u="none" strike="noStrike" baseline="0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 TRATAMENTO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</a:rPr>
                        <a:t>271</a:t>
                      </a:r>
                      <a:endParaRPr lang="pt-BR" sz="2800" b="0" i="0" u="none" strike="noStrik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</a:rPr>
                        <a:t>279</a:t>
                      </a:r>
                      <a:endParaRPr lang="pt-BR" sz="2800" b="0" i="0" u="none" strike="noStrik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62039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0" i="0" u="none" strike="noStrike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NOVOS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</a:rPr>
                        <a:t>8</a:t>
                      </a:r>
                      <a:endParaRPr lang="pt-BR" sz="2800" b="0" i="0" u="none" strike="noStrik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0" i="0" u="none" strike="noStrike" dirty="0" smtClean="0">
                          <a:solidFill>
                            <a:schemeClr val="tx1"/>
                          </a:solidFill>
                          <a:latin typeface="Lemon/Milk" panose="020B0603050302020204" pitchFamily="34" charset="0"/>
                        </a:rPr>
                        <a:t>3</a:t>
                      </a:r>
                      <a:endParaRPr lang="pt-BR" sz="2800" b="0" i="0" u="none" strike="noStrike" dirty="0">
                        <a:solidFill>
                          <a:schemeClr val="tx1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6096000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3292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23284"/>
            <a:ext cx="12194945" cy="698128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653344" y="677010"/>
            <a:ext cx="9194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ÍNDICE DE MORTALIDADE PREMATURA</a:t>
            </a:r>
            <a:b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</a:b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(30-69 ANOS).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5685112"/>
              </p:ext>
            </p:extLst>
          </p:nvPr>
        </p:nvGraphicFramePr>
        <p:xfrm>
          <a:off x="2217107" y="2205614"/>
          <a:ext cx="8376870" cy="154827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912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31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72539"/>
              </a:tblGrid>
              <a:tr h="385086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EXAMES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PACTUAÇÃO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RESULTADO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23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26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2217107" y="409563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1600" dirty="0" smtClean="0"/>
              <a:t> - </a:t>
            </a:r>
            <a:r>
              <a:rPr lang="pt-BR" dirty="0" smtClean="0">
                <a:latin typeface="Berlin Sans FB Demi" panose="020E0802020502020306" pitchFamily="34" charset="0"/>
              </a:rPr>
              <a:t>Pelo conjunto das 4 principais doenças do aparelho circulatório, câncer, diabetes e doenças respiratórias crônicas (por 100.000 </a:t>
            </a:r>
            <a:r>
              <a:rPr lang="pt-BR" dirty="0" err="1" smtClean="0">
                <a:latin typeface="Berlin Sans FB Demi" panose="020E0802020502020306" pitchFamily="34" charset="0"/>
              </a:rPr>
              <a:t>hab</a:t>
            </a:r>
            <a:r>
              <a:rPr lang="pt-BR" dirty="0" smtClean="0">
                <a:latin typeface="Berlin Sans FB Demi" panose="020E0802020502020306" pitchFamily="34" charset="0"/>
              </a:rPr>
              <a:t> de 30-69 anos).</a:t>
            </a:r>
            <a:endParaRPr lang="pt-BR" dirty="0">
              <a:latin typeface="Berlin Sans FB Demi" panose="020E0802020502020306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56068" y="6502058"/>
            <a:ext cx="1532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itchFamily="34" charset="0"/>
              </a:rPr>
              <a:t>Fonte: SINAN</a:t>
            </a:r>
            <a:endParaRPr lang="pt-BR" sz="1200" b="1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6223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68158" y="953989"/>
            <a:ext cx="88781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PROPORÇÃO DE ÓBITOS MATERNOS INVESTIGADOS.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6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08976053"/>
              </p:ext>
            </p:extLst>
          </p:nvPr>
        </p:nvGraphicFramePr>
        <p:xfrm>
          <a:off x="1084218" y="2867254"/>
          <a:ext cx="8934994" cy="154827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3190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79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07995"/>
              </a:tblGrid>
              <a:tr h="385086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EXAMES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PACTUAÇÃO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RESULTADO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846352" y="6274912"/>
            <a:ext cx="1287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Fonte: SINAN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xmlns="" val="13669892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45" y="0"/>
            <a:ext cx="12194945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250569" y="874292"/>
            <a:ext cx="8203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PROPORÇÃO DE ÓBITO DE MULHERES EM IDADE FÉRTIL INVESTIGADOS.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55799801"/>
              </p:ext>
            </p:extLst>
          </p:nvPr>
        </p:nvGraphicFramePr>
        <p:xfrm>
          <a:off x="2394559" y="2784892"/>
          <a:ext cx="8473738" cy="154827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750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93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99365"/>
              </a:tblGrid>
              <a:tr h="385086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EXAMES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PACTUAÇÃO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RESULTADO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91673" y="6349285"/>
            <a:ext cx="1906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Fonte: SINAN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xmlns="" val="34747930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06777" y="707788"/>
            <a:ext cx="7402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PROPORÇÃO DE REGISTRO DE ÓBITOS COM CAUSA BÁSICA DEFINIDA.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41959641"/>
              </p:ext>
            </p:extLst>
          </p:nvPr>
        </p:nvGraphicFramePr>
        <p:xfrm>
          <a:off x="1506777" y="2866306"/>
          <a:ext cx="8643062" cy="154827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21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0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10763"/>
              </a:tblGrid>
              <a:tr h="385086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EXAMES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PACTUAÇÃO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53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RESULTADO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97%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94,6%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697793" y="6375042"/>
            <a:ext cx="1970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Berlin Sans FB Demi" pitchFamily="34" charset="0"/>
              </a:rPr>
              <a:t>Fonte: SINAN</a:t>
            </a:r>
            <a:endParaRPr lang="pt-BR" sz="1400" b="1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0412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1032"/>
            <a:ext cx="12194945" cy="692903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281825" y="874292"/>
            <a:ext cx="7402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PROPORÇÃO DE CONTATOS EXAMINADOS DE CASOS NOVOS DE HANSENÍASE.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45195374"/>
              </p:ext>
            </p:extLst>
          </p:nvPr>
        </p:nvGraphicFramePr>
        <p:xfrm>
          <a:off x="2094833" y="2953119"/>
          <a:ext cx="8564457" cy="149634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811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916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91632"/>
              </a:tblGrid>
              <a:tr h="510526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EXAMES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8411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PACTUAÇÃO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7408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RESULTADO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100%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1018901" y="6439989"/>
            <a:ext cx="1262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itchFamily="34" charset="0"/>
              </a:rPr>
              <a:t>Fonte: SAE/DVS</a:t>
            </a:r>
            <a:endParaRPr lang="pt-BR" sz="1200" b="1" dirty="0">
              <a:latin typeface="Berlin Sans FB Demi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86754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71036" y="1027906"/>
            <a:ext cx="9183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CASOS DE INCIDÊNCIA DE ÓBITOS POR DENGUE .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67937522"/>
              </p:ext>
            </p:extLst>
          </p:nvPr>
        </p:nvGraphicFramePr>
        <p:xfrm>
          <a:off x="1256491" y="2690948"/>
          <a:ext cx="8357772" cy="145266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260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58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15837"/>
              </a:tblGrid>
              <a:tr h="467744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EXAMES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400" dirty="0">
                        <a:latin typeface="Lemon/Milk" panose="020B06030503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245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PACTUAÇÃO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0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0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2459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RESULTADO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0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0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9353006" y="6296297"/>
            <a:ext cx="1293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Berlin Sans FB Demi" pitchFamily="34" charset="0"/>
              </a:rPr>
              <a:t>Fonte: SINAN</a:t>
            </a:r>
            <a:endParaRPr lang="pt-BR" sz="1200" dirty="0">
              <a:latin typeface="Berlin Sans FB Demi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02364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45" y="0"/>
            <a:ext cx="12194945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719197" y="230188"/>
            <a:ext cx="9860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CAUSAS DE MORTALIDADE POR CAPÍTULO CID 10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10909875"/>
              </p:ext>
            </p:extLst>
          </p:nvPr>
        </p:nvGraphicFramePr>
        <p:xfrm>
          <a:off x="1194479" y="1021823"/>
          <a:ext cx="9726070" cy="518682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445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160"/>
                <a:gridCol w="3233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14771">
                <a:tc>
                  <a:txBody>
                    <a:bodyPr/>
                    <a:lstStyle/>
                    <a:p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2194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latin typeface="Lemon/Milk" panose="020B0603050302020204" pitchFamily="34" charset="0"/>
                        </a:rPr>
                        <a:t>Causas</a:t>
                      </a:r>
                      <a:r>
                        <a:rPr lang="pt-BR" sz="2000" b="1" baseline="0" dirty="0" smtClean="0">
                          <a:latin typeface="Lemon/Milk" panose="020B0603050302020204" pitchFamily="34" charset="0"/>
                        </a:rPr>
                        <a:t> de Mortalidade</a:t>
                      </a:r>
                      <a:endParaRPr lang="pt-BR" sz="2000" b="1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 panose="020B0603050302020204" pitchFamily="34" charset="0"/>
                        </a:rPr>
                        <a:t>1° Quadrimestre</a:t>
                      </a:r>
                      <a:endParaRPr lang="pt-BR" sz="2000" b="1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 panose="020B0603050302020204" pitchFamily="34" charset="0"/>
                        </a:rPr>
                        <a:t>1° Quadrimestre</a:t>
                      </a:r>
                      <a:endParaRPr lang="pt-BR" sz="2000" b="1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</a:tr>
              <a:tr h="619375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panose="020B0603050302020204" pitchFamily="34" charset="0"/>
                        </a:rPr>
                        <a:t>I. Algumas doenças infecciosas e parasitárias</a:t>
                      </a:r>
                      <a:endParaRPr lang="pt-BR" sz="1600" b="1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5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4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76475" marB="7647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8646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panose="020B0603050302020204" pitchFamily="34" charset="0"/>
                        </a:rPr>
                        <a:t>II. Neoplasia</a:t>
                      </a:r>
                      <a:r>
                        <a:rPr lang="pt-BR" sz="1600" b="1" baseline="0" dirty="0" smtClean="0">
                          <a:latin typeface="Lemon/Milk" panose="020B0603050302020204" pitchFamily="34" charset="0"/>
                        </a:rPr>
                        <a:t> (tumores)</a:t>
                      </a:r>
                      <a:endParaRPr lang="pt-BR" sz="1600" b="1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17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20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76475" marB="7647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8583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panose="020B0603050302020204" pitchFamily="34" charset="0"/>
                        </a:rPr>
                        <a:t>IV. Doenças</a:t>
                      </a:r>
                      <a:r>
                        <a:rPr lang="pt-BR" sz="1600" b="1" baseline="0" dirty="0" smtClean="0">
                          <a:latin typeface="Lemon/Milk" panose="020B0603050302020204" pitchFamily="34" charset="0"/>
                        </a:rPr>
                        <a:t> endócrinas nutricionais e metabólicas</a:t>
                      </a:r>
                      <a:endParaRPr lang="pt-BR" sz="1600" b="1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4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5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76475" marB="7647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8646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panose="020B0603050302020204" pitchFamily="34" charset="0"/>
                        </a:rPr>
                        <a:t>VI. Doenças do sistema nervoso</a:t>
                      </a:r>
                      <a:endParaRPr lang="pt-BR" sz="1600" b="1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4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3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76475" marB="7647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panose="020B0603050302020204" pitchFamily="34" charset="0"/>
                        </a:rPr>
                        <a:t>IX. Doenças do aparelho circulatório</a:t>
                      </a:r>
                      <a:endParaRPr lang="pt-BR" sz="1600" b="1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23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24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76475" marB="76475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9375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panose="020B0603050302020204" pitchFamily="34" charset="0"/>
                        </a:rPr>
                        <a:t>X.</a:t>
                      </a:r>
                      <a:r>
                        <a:rPr lang="pt-BR" sz="1600" b="1" baseline="0" dirty="0" smtClean="0">
                          <a:latin typeface="Lemon/Milk" panose="020B0603050302020204" pitchFamily="34" charset="0"/>
                        </a:rPr>
                        <a:t> Doenças do aparelho respiratório</a:t>
                      </a:r>
                      <a:endParaRPr lang="pt-BR" sz="1600" b="1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9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latin typeface="Lemon/Milk"/>
                          <a:ea typeface="Malgun Gothic" pitchFamily="34" charset="-127"/>
                        </a:rPr>
                        <a:t>8</a:t>
                      </a:r>
                      <a:endParaRPr lang="pt-BR" sz="2400" b="1" dirty="0">
                        <a:latin typeface="Lemon/Milk"/>
                        <a:ea typeface="Malgun Gothic" pitchFamily="34" charset="-127"/>
                      </a:endParaRPr>
                    </a:p>
                  </a:txBody>
                  <a:tcPr marL="114712" marR="114712" marT="76475" marB="76475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436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535"/>
            <a:ext cx="12192000" cy="68563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40915" y="230188"/>
            <a:ext cx="9880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>
                <a:solidFill>
                  <a:srgbClr val="1A9C92"/>
                </a:solidFill>
                <a:latin typeface="Lemon/Milk" panose="020B0603050302020204" pitchFamily="34" charset="0"/>
              </a:rPr>
              <a:t>CAUSAS DE MORTALIDADE POR CAPÍTULO CID 10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0158609" y="6509970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b="1" dirty="0">
              <a:latin typeface="Berlin Sans FB Demi" panose="020E0802020502020306" pitchFamily="34" charset="0"/>
            </a:endParaRPr>
          </a:p>
        </p:txBody>
      </p:sp>
      <p:graphicFrame>
        <p:nvGraphicFramePr>
          <p:cNvPr id="10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30761024"/>
              </p:ext>
            </p:extLst>
          </p:nvPr>
        </p:nvGraphicFramePr>
        <p:xfrm>
          <a:off x="359394" y="1214845"/>
          <a:ext cx="9359373" cy="486471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475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69477"/>
                <a:gridCol w="29423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7276">
                <a:tc>
                  <a:txBody>
                    <a:bodyPr/>
                    <a:lstStyle/>
                    <a:p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2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200" dirty="0">
                        <a:latin typeface="Lemon/Milk" panose="020B0603050302020204" pitchFamily="34" charset="0"/>
                      </a:endParaRPr>
                    </a:p>
                  </a:txBody>
                  <a:tcPr marL="114519" marR="114519" marT="57259" marB="5725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38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Causas</a:t>
                      </a:r>
                      <a:r>
                        <a:rPr lang="pt-BR" sz="2000" b="0" baseline="0" dirty="0" smtClean="0">
                          <a:latin typeface="Lemon/Milk" panose="020B0603050302020204" pitchFamily="34" charset="0"/>
                        </a:rPr>
                        <a:t> de Mortalidade</a:t>
                      </a:r>
                      <a:endParaRPr lang="pt-BR" sz="2000" b="0" dirty="0" smtClean="0">
                        <a:latin typeface="Lemon/Milk" panose="020B0603050302020204" pitchFamily="34" charset="0"/>
                      </a:endParaRPr>
                    </a:p>
                    <a:p>
                      <a:endParaRPr lang="pt-BR" sz="1600" b="0" dirty="0">
                        <a:latin typeface="Lemon/Milk" panose="020B0603050302020204" pitchFamily="34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1° Quadrimestre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1° Quadrimestre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14712" marR="114712" marT="57355" marB="57355"/>
                </a:tc>
              </a:tr>
              <a:tr h="562270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charset="0"/>
                        </a:rPr>
                        <a:t>XI. Doenças do aparelho digestivo</a:t>
                      </a:r>
                      <a:endParaRPr lang="pt-BR" sz="1600" b="1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4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5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76346" marB="7634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2270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charset="0"/>
                        </a:rPr>
                        <a:t>XII. Doenças da</a:t>
                      </a:r>
                      <a:r>
                        <a:rPr lang="pt-BR" sz="1600" b="1" baseline="0" dirty="0" smtClean="0">
                          <a:latin typeface="Lemon/Milk" charset="0"/>
                        </a:rPr>
                        <a:t> pele e do tecido subcutâneo</a:t>
                      </a:r>
                      <a:endParaRPr lang="pt-BR" sz="1600" b="1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1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0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76346" marB="7634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32781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charset="0"/>
                        </a:rPr>
                        <a:t>XIII. Doenças</a:t>
                      </a:r>
                      <a:r>
                        <a:rPr lang="pt-BR" sz="1600" b="1" baseline="0" dirty="0" smtClean="0">
                          <a:latin typeface="Lemon/Milk" charset="0"/>
                        </a:rPr>
                        <a:t> do sistema osteomuscular e tecido conjuntivo</a:t>
                      </a:r>
                      <a:endParaRPr lang="pt-BR" sz="1600" b="1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0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0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76346" marB="7634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2270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charset="0"/>
                        </a:rPr>
                        <a:t>XIV. Doenças do aparelho geniturinário</a:t>
                      </a:r>
                      <a:endParaRPr lang="pt-BR" sz="1600" b="1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7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0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76346" marB="76346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5531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charset="0"/>
                        </a:rPr>
                        <a:t>Causas Desconhecidas</a:t>
                      </a:r>
                      <a:endParaRPr lang="pt-BR" sz="1600" b="1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3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5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76346" marB="76346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2484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latin typeface="Lemon/Milk" charset="0"/>
                        </a:rPr>
                        <a:t>TOTAL</a:t>
                      </a:r>
                      <a:endParaRPr lang="pt-BR" sz="1600" b="1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77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 charset="0"/>
                        </a:rPr>
                        <a:t>74</a:t>
                      </a:r>
                      <a:endParaRPr lang="pt-BR" sz="2400" b="0" dirty="0">
                        <a:latin typeface="Lemon/Milk" charset="0"/>
                      </a:endParaRPr>
                    </a:p>
                  </a:txBody>
                  <a:tcPr marL="114519" marR="114519" marT="57259" marB="57259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581882" y="6476761"/>
            <a:ext cx="208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latin typeface="Berlin Sans FB Demi" pitchFamily="34" charset="0"/>
              </a:rPr>
              <a:t>Fonte: SIM/SINAN</a:t>
            </a:r>
            <a:endParaRPr lang="pt-BR" sz="1400" b="1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3578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1032"/>
            <a:ext cx="12194945" cy="692903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294351" y="138401"/>
            <a:ext cx="7402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CAUSAS DE MORBIDADE HOSPITALAR POR CAPÍTULO CID 10- Dados de JAN/FEV/MAR.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1642394"/>
              </p:ext>
            </p:extLst>
          </p:nvPr>
        </p:nvGraphicFramePr>
        <p:xfrm>
          <a:off x="1110343" y="1881050"/>
          <a:ext cx="9949959" cy="439450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8841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019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63894"/>
              </a:tblGrid>
              <a:tr h="389206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Causas</a:t>
                      </a:r>
                      <a:r>
                        <a:rPr lang="pt-BR" sz="2000" baseline="0" dirty="0" smtClean="0">
                          <a:latin typeface="Lemon/Milk" panose="020B0603050302020204" pitchFamily="34" charset="0"/>
                        </a:rPr>
                        <a:t> de morbidade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6748" marR="106748" marT="53374" marB="533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6748" marR="106748" marT="53374" marB="533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6748" marR="106748" marT="53374" marB="5337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771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I.   Algumas doenças infecciosas e parasitárias</a:t>
                      </a: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50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30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4344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9206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II.  Neoplasias (tumores)</a:t>
                      </a: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7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6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4344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3173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III. </a:t>
                      </a:r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Doenças do </a:t>
                      </a:r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sangue </a:t>
                      </a:r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 e dos órgãos hematopoiéticos </a:t>
                      </a:r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e </a:t>
                      </a:r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transtornos imunitários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6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10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4344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946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IV.  Doenças endócrinas nutricionais e metabólicas</a:t>
                      </a: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15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10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4344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771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V.   Transtornos mentais e comportamentais</a:t>
                      </a: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5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1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4344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9206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VI.  Doenças do sistema nervoso</a:t>
                      </a: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13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13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4344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9206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VII. Doenças do olho e anexos</a:t>
                      </a: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0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075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latin typeface="Lemon/Milk"/>
                        </a:rPr>
                        <a:t>1</a:t>
                      </a:r>
                      <a:endParaRPr lang="pt-BR" sz="2000" b="1" dirty="0">
                        <a:latin typeface="Lemon/Milk"/>
                      </a:endParaRPr>
                    </a:p>
                  </a:txBody>
                  <a:tcPr marL="10758" marR="10758" marT="14344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3858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130356" y="298638"/>
            <a:ext cx="4137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600" dirty="0" smtClean="0">
                <a:solidFill>
                  <a:srgbClr val="1A9C92"/>
                </a:solidFill>
                <a:latin typeface="Lemon/Milk" panose="020B0603050302020204" pitchFamily="34" charset="0"/>
                <a:cs typeface="Arial" pitchFamily="34" charset="0"/>
              </a:rPr>
              <a:t>ATENÇÃO BÁSICA</a:t>
            </a:r>
            <a:endParaRPr lang="pt-BR" sz="36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88274" y="1110342"/>
            <a:ext cx="90052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Unidades de Estratégia de Saúde da Família </a:t>
            </a:r>
            <a:br>
              <a:rPr lang="pt-BR" sz="2800" dirty="0" smtClean="0">
                <a:solidFill>
                  <a:srgbClr val="1A9C92"/>
                </a:solidFill>
                <a:latin typeface="Lemon/Milk" panose="020B0603050302020204" pitchFamily="34" charset="0"/>
              </a:rPr>
            </a:br>
            <a: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Estrutura: 15</a:t>
            </a:r>
            <a:b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Equipes: 17</a:t>
            </a:r>
            <a:b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Extensões: 02 (todas possuem horários </a:t>
            </a:r>
            <a:b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diferenciados)</a:t>
            </a:r>
          </a:p>
          <a:p>
            <a: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pt-BR" sz="28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pt-BR" sz="2800" dirty="0" smtClean="0">
                <a:solidFill>
                  <a:srgbClr val="1A9C92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Horário de funcionamento</a:t>
            </a:r>
          </a:p>
          <a:p>
            <a:r>
              <a:rPr lang="pt-BR" sz="2800" dirty="0" smtClean="0">
                <a:solidFill>
                  <a:srgbClr val="1A9C92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Segunda a sexta-feira das 7h30  </a:t>
            </a:r>
            <a:r>
              <a:rPr lang="pt-BR" sz="28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ÀS 12H E </a:t>
            </a:r>
            <a:br>
              <a:rPr lang="pt-BR" sz="2800" dirty="0" smtClean="0">
                <a:solidFill>
                  <a:srgbClr val="1A9C92"/>
                </a:solidFill>
                <a:latin typeface="Lemon/Milk" panose="020B0603050302020204" pitchFamily="34" charset="0"/>
              </a:rPr>
            </a:br>
            <a:r>
              <a:rPr lang="pt-BR" sz="28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DAS 13H ÀS 16H30 </a:t>
            </a:r>
            <a:endParaRPr lang="pt-BR" sz="2800" dirty="0" smtClean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3437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730680" y="230188"/>
            <a:ext cx="7402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CAUSAS DE MORBIDADE HOSPITALAR POR CAPÍTULO CID 10 – Dados de JAN/FEV/MAR.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158609" y="6509970"/>
            <a:ext cx="1928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SIH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1282183"/>
              </p:ext>
            </p:extLst>
          </p:nvPr>
        </p:nvGraphicFramePr>
        <p:xfrm>
          <a:off x="509452" y="1766857"/>
          <a:ext cx="10131575" cy="420705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872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32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91020"/>
              </a:tblGrid>
              <a:tr h="380854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Causas</a:t>
                      </a:r>
                      <a:r>
                        <a:rPr lang="pt-BR" sz="2000" baseline="0" dirty="0" smtClean="0">
                          <a:latin typeface="Lemon/Milk" panose="020B0603050302020204" pitchFamily="34" charset="0"/>
                        </a:rPr>
                        <a:t> de morbidade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11275" marR="111275" marT="55637" marB="556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11275" marR="111275" marT="55637" marB="556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11275" marR="111275" marT="55637" marB="5563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826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VIII.Doenças do ouvido e da apófise mastóide</a:t>
                      </a:r>
                    </a:p>
                  </a:txBody>
                  <a:tcPr marL="11213" marR="11213" marT="112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2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0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308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IX.  Doenças do aparelho circulatório</a:t>
                      </a:r>
                    </a:p>
                  </a:txBody>
                  <a:tcPr marL="11213" marR="11213" marT="112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67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65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308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X.   Doenças do aparelho respiratório</a:t>
                      </a:r>
                    </a:p>
                  </a:txBody>
                  <a:tcPr marL="11213" marR="11213" marT="112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53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10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308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XI.  Doenças do aparelho digestivo</a:t>
                      </a:r>
                    </a:p>
                  </a:txBody>
                  <a:tcPr marL="11213" marR="11213" marT="112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121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95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826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XII. Doenças da pele e do tecido subcutâneo</a:t>
                      </a:r>
                    </a:p>
                  </a:txBody>
                  <a:tcPr marL="11213" marR="11213" marT="112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25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26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8930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XIII.Doenças </a:t>
                      </a:r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sistema </a:t>
                      </a:r>
                      <a:r>
                        <a:rPr lang="pt-BR" sz="2000" b="1" i="0" u="none" strike="noStrike" dirty="0" err="1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osteomuscular</a:t>
                      </a:r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 e </a:t>
                      </a:r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tecido </a:t>
                      </a:r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conjuntivo</a:t>
                      </a:r>
                    </a:p>
                  </a:txBody>
                  <a:tcPr marL="11213" marR="11213" marT="112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6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14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308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XIV. Doenças do aparelho geniturinário</a:t>
                      </a:r>
                    </a:p>
                  </a:txBody>
                  <a:tcPr marL="11213" marR="11213" marT="1121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69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79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44515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1032"/>
            <a:ext cx="12194945" cy="692903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77030" y="6413864"/>
            <a:ext cx="7344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b="1" dirty="0"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32346" y="120321"/>
            <a:ext cx="7402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CAUSAS DE MORBIDADE HOSPITALAR POR CAPÍTULO CID 10– Dados de JAN/FEV/MAR.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77483793"/>
              </p:ext>
            </p:extLst>
          </p:nvPr>
        </p:nvGraphicFramePr>
        <p:xfrm>
          <a:off x="1492685" y="1766774"/>
          <a:ext cx="9682619" cy="421793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443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57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3056"/>
              </a:tblGrid>
              <a:tr h="396760">
                <a:tc>
                  <a:txBody>
                    <a:bodyPr/>
                    <a:lstStyle/>
                    <a:p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Causas</a:t>
                      </a:r>
                      <a:r>
                        <a:rPr lang="pt-BR" sz="2000" b="0" baseline="0" dirty="0" smtClean="0">
                          <a:latin typeface="Lemon/Milk" panose="020B0603050302020204" pitchFamily="34" charset="0"/>
                        </a:rPr>
                        <a:t> de morbidade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11617" marR="111617" marT="55808" marB="558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11617" marR="111617" marT="55808" marB="558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11617" marR="111617" marT="55808" marB="5580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XV.  Gravidez parto e puerpério</a:t>
                      </a: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174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215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4998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154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XVI. Algumas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afecções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originadas no período perinatal</a:t>
                      </a: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4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6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4998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946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XVII.Malf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o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rmações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congênitas, deformidades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e anomalias cromossômicas</a:t>
                      </a: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1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2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4998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946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XVIII.Sintomas,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sinais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e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achados anormais de exames clínicos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e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de laboratório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3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17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4998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94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i="0" u="none" strike="noStrike" cap="non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XIX. </a:t>
                      </a:r>
                      <a:r>
                        <a:rPr lang="pt-BR" sz="2000" b="0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Lesões, envenenamento e algumas outras consequências de causas externas</a:t>
                      </a:r>
                      <a:endParaRPr lang="pt-BR" sz="2000" b="0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102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108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4998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XXI. Contatos com serviços de saúde</a:t>
                      </a: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5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24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4998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816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Total</a:t>
                      </a: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728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124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732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248" marR="11248" marT="14998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1436914" y="6031915"/>
            <a:ext cx="7119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</a:t>
            </a:r>
            <a:r>
              <a:rPr lang="pt-BR" sz="1400" b="1" dirty="0" smtClean="0">
                <a:latin typeface="Berlin Sans FB Demi" pitchFamily="34" charset="0"/>
              </a:rPr>
              <a:t>Fonte: Ministério da Saúde - Sistema de Informações Hospitalares do SUS (SIH/SUS).</a:t>
            </a:r>
            <a:endParaRPr lang="pt-BR" sz="1400" b="1" dirty="0">
              <a:latin typeface="Berlin Sans FB Demi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68273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45" y="0"/>
            <a:ext cx="12194945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180142" y="559813"/>
            <a:ext cx="8234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Índice de Mortalidade Infantil</a:t>
            </a:r>
            <a:endParaRPr lang="pt-BR" sz="32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graphicFrame>
        <p:nvGraphicFramePr>
          <p:cNvPr id="9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94998949"/>
              </p:ext>
            </p:extLst>
          </p:nvPr>
        </p:nvGraphicFramePr>
        <p:xfrm>
          <a:off x="1492791" y="1658987"/>
          <a:ext cx="9819642" cy="355473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891878"/>
                <a:gridCol w="3472897"/>
                <a:gridCol w="3454867"/>
              </a:tblGrid>
              <a:tr h="4328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Lemon/Milk" panose="020B0603050302020204" pitchFamily="34" charset="0"/>
                        </a:rPr>
                        <a:t>Período</a:t>
                      </a:r>
                    </a:p>
                  </a:txBody>
                  <a:tcPr marL="110812" marR="110812" marT="55406" marB="55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2018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10812" marR="110812" marT="55406" marB="55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2019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10812" marR="110812" marT="55406" marB="5540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0937">
                <a:tc>
                  <a:txBody>
                    <a:bodyPr/>
                    <a:lstStyle/>
                    <a:p>
                      <a:pPr algn="ctr" fontAlgn="b"/>
                      <a:endParaRPr lang="pt-BR" sz="2000" b="1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1° Quadrimestre</a:t>
                      </a:r>
                      <a:endParaRPr lang="pt-BR" sz="2000" b="1" i="0" u="none" strike="noStrike" dirty="0">
                        <a:solidFill>
                          <a:schemeClr val="tx1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i="0" u="none" strike="noStrike" smtClean="0">
                          <a:solidFill>
                            <a:schemeClr val="tx1"/>
                          </a:solidFill>
                          <a:latin typeface="Lemon/Milk"/>
                        </a:rPr>
                        <a:t>1°Quadrimestre</a:t>
                      </a:r>
                      <a:endParaRPr lang="pt-BR" sz="2000" b="1" i="0" u="none" strike="noStrike" dirty="0" smtClean="0">
                        <a:solidFill>
                          <a:schemeClr val="tx1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</a:tr>
              <a:tr h="52698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Neonatal PRECOCE</a:t>
                      </a:r>
                    </a:p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(0 A 6 dias 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2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4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</a:tr>
              <a:tr h="70494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Pós</a:t>
                      </a:r>
                      <a:r>
                        <a:rPr lang="pt-BR" sz="2000" b="0" i="0" u="none" strike="noStrike" baseline="0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 NEOnatal tardio </a:t>
                      </a:r>
                      <a:br>
                        <a:rPr lang="pt-BR" sz="2000" b="0" i="0" u="none" strike="noStrike" baseline="0" dirty="0" smtClean="0">
                          <a:solidFill>
                            <a:schemeClr val="tx1"/>
                          </a:solidFill>
                          <a:latin typeface="Lemon/Milk"/>
                        </a:rPr>
                      </a:br>
                      <a:r>
                        <a:rPr lang="pt-BR" sz="2000" b="0" i="0" u="none" strike="noStrike" baseline="0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(7 a 27 dias)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1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0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</a:tr>
              <a:tr h="70494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Pós</a:t>
                      </a:r>
                      <a:r>
                        <a:rPr lang="pt-BR" sz="2000" b="0" i="0" u="none" strike="noStrike" baseline="0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 NEOnatal </a:t>
                      </a:r>
                      <a:br>
                        <a:rPr lang="pt-BR" sz="2000" b="0" i="0" u="none" strike="noStrike" baseline="0" dirty="0" smtClean="0">
                          <a:solidFill>
                            <a:schemeClr val="tx1"/>
                          </a:solidFill>
                          <a:latin typeface="Lemon/Milk"/>
                        </a:rPr>
                      </a:br>
                      <a:r>
                        <a:rPr lang="pt-BR" sz="2000" b="0" i="0" u="none" strike="noStrike" baseline="0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(28 a 364 dias)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1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0</a:t>
                      </a:r>
                      <a:endParaRPr lang="pt-BR" sz="2400" b="0" dirty="0">
                        <a:solidFill>
                          <a:schemeClr val="tx1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</a:tr>
              <a:tr h="41890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/>
                        </a:rPr>
                        <a:t>Total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0" i="0" u="none" strike="noStrike" dirty="0" smtClean="0">
                          <a:solidFill>
                            <a:schemeClr val="tx1"/>
                          </a:solidFill>
                          <a:latin typeface="Lemon/Milk"/>
                        </a:rPr>
                        <a:t>4</a:t>
                      </a:r>
                      <a:endParaRPr lang="pt-BR" sz="2400" b="0" i="0" u="none" strike="noStrike" dirty="0">
                        <a:solidFill>
                          <a:schemeClr val="tx1"/>
                        </a:solidFill>
                        <a:latin typeface="Lemon/Milk"/>
                      </a:endParaRPr>
                    </a:p>
                  </a:txBody>
                  <a:tcPr marL="11543" marR="11543" marT="11543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 smtClean="0">
                          <a:latin typeface="Lemon/Milk"/>
                        </a:rPr>
                        <a:t>4</a:t>
                      </a:r>
                      <a:endParaRPr lang="pt-BR" sz="2400" b="0" dirty="0">
                        <a:latin typeface="Lemon/Milk"/>
                      </a:endParaRPr>
                    </a:p>
                  </a:txBody>
                  <a:tcPr marL="11543" marR="11543" marT="11543" marB="0" anchor="b"/>
                </a:tc>
              </a:tr>
            </a:tbl>
          </a:graphicData>
        </a:graphic>
      </p:graphicFrame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107583" y="6502058"/>
            <a:ext cx="206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Fonte: SIM/SINAN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xmlns="" val="35355754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943" y="210662"/>
            <a:ext cx="12192000" cy="68563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06777" y="255893"/>
            <a:ext cx="7402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smtClean="0">
                <a:solidFill>
                  <a:srgbClr val="1A9C92"/>
                </a:solidFill>
                <a:latin typeface="Lemon/Milk" panose="020B0603050302020204" pitchFamily="34" charset="0"/>
              </a:rPr>
              <a:t>IMUNIZAÇÃO</a:t>
            </a:r>
            <a:endParaRPr lang="pt-BR" sz="320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078686" y="6596743"/>
            <a:ext cx="3008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Berlin Sans FB Demi" panose="020E0802020502020306" pitchFamily="34" charset="0"/>
              </a:rPr>
              <a:t>Fonte: SIGSS/ SIPNI</a:t>
            </a:r>
            <a:endParaRPr lang="pt-BR" sz="1200" b="1" dirty="0">
              <a:latin typeface="Berlin Sans FB Demi" panose="020E0802020502020306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2297944"/>
              </p:ext>
            </p:extLst>
          </p:nvPr>
        </p:nvGraphicFramePr>
        <p:xfrm>
          <a:off x="626301" y="1132620"/>
          <a:ext cx="9532308" cy="4769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7452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15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65478"/>
              </a:tblGrid>
              <a:tr h="414167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VACINAS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11488" marR="111488" marT="55744" marB="5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1° Quadrimestre 2018 %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11488" marR="111488" marT="55744" marB="557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1° Quadrimestre</a:t>
                      </a:r>
                      <a:r>
                        <a:rPr lang="pt-BR" sz="2000" baseline="0" dirty="0" smtClean="0">
                          <a:latin typeface="Lemon/Milk" panose="020B0603050302020204" pitchFamily="34" charset="0"/>
                        </a:rPr>
                        <a:t> </a:t>
                      </a:r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2019%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11488" marR="111488" marT="55744" marB="5574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1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BCG (90%)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/>
                        </a:rPr>
                        <a:t>69,57</a:t>
                      </a:r>
                      <a:endParaRPr lang="pt-BR" sz="2000" b="0" dirty="0">
                        <a:latin typeface="Lemon/Milk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0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104,35</a:t>
                      </a:r>
                      <a:endParaRPr lang="pt-BR" sz="2000" b="0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4981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1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ROTAVIRUS(90%)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/>
                        </a:rPr>
                        <a:t>95,17</a:t>
                      </a:r>
                      <a:endParaRPr lang="pt-BR" sz="2000" b="0" dirty="0">
                        <a:latin typeface="Lemon/Milk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0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114,01</a:t>
                      </a:r>
                      <a:endParaRPr lang="pt-BR" sz="2000" b="0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4981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1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PENTAVALENTE(95%)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/>
                        </a:rPr>
                        <a:t>126,09</a:t>
                      </a:r>
                      <a:endParaRPr lang="pt-BR" sz="2000" b="0" dirty="0">
                        <a:latin typeface="Lemon/Milk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0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104,35</a:t>
                      </a:r>
                      <a:endParaRPr lang="pt-BR" sz="2000" b="0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4981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015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POLIOMELITE(95%)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/>
                        </a:rPr>
                        <a:t>118,36</a:t>
                      </a:r>
                      <a:endParaRPr lang="pt-BR" sz="2000" b="0" dirty="0">
                        <a:latin typeface="Lemon/Milk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0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104,83</a:t>
                      </a:r>
                      <a:endParaRPr lang="pt-BR" sz="2000" b="0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4981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969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i="0" u="none" strike="noStrike" cap="none" noProof="0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PNEUMOCÓCICA CONJUGADA (95%)</a:t>
                      </a:r>
                      <a:endParaRPr lang="pt-BR" sz="2000" b="0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/>
                        </a:rPr>
                        <a:t>100,97</a:t>
                      </a:r>
                      <a:endParaRPr lang="pt-BR" sz="2000" b="0" dirty="0">
                        <a:latin typeface="Lemon/Milk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0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117,39</a:t>
                      </a:r>
                      <a:endParaRPr lang="pt-BR" sz="2000" b="0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4981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87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cap="none" noProof="0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MENINGOCÓCICA CONJUGADA C(95%)</a:t>
                      </a:r>
                      <a:endParaRPr lang="pt-BR" sz="2000" b="0" i="0" u="none" strike="noStrike" cap="none" noProof="0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/>
                        </a:rPr>
                        <a:t>105,31</a:t>
                      </a:r>
                      <a:endParaRPr lang="pt-BR" sz="2000" b="0" dirty="0">
                        <a:latin typeface="Lemon/Milk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0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123,19</a:t>
                      </a:r>
                      <a:endParaRPr lang="pt-BR" sz="2000" b="0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4981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1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cap="none" noProof="0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TRÍPLICE VIRAL(95%)</a:t>
                      </a:r>
                      <a:endParaRPr lang="pt-BR" sz="2000" b="0" i="0" u="none" strike="noStrike" cap="none" noProof="0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/>
                        </a:rPr>
                        <a:t>116,43</a:t>
                      </a:r>
                      <a:endParaRPr lang="pt-BR" sz="2000" b="0" dirty="0">
                        <a:latin typeface="Lemon/Milk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0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114,49</a:t>
                      </a:r>
                      <a:endParaRPr lang="pt-BR" sz="2000" b="0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4981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17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cap="none" noProof="0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INFLUENZA(90%) _ ANUAL _</a:t>
                      </a:r>
                      <a:endParaRPr lang="pt-BR" sz="2000" b="0" i="0" u="none" strike="noStrike" cap="none" noProof="0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latin typeface="Lemon/Milk"/>
                        </a:rPr>
                        <a:t>94,75</a:t>
                      </a:r>
                      <a:endParaRPr lang="pt-BR" sz="2000" b="0" dirty="0">
                        <a:latin typeface="Lemon/Milk"/>
                      </a:endParaRPr>
                    </a:p>
                  </a:txBody>
                  <a:tcPr marL="11236" marR="11236" marT="11236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0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80,89 </a:t>
                      </a:r>
                      <a:r>
                        <a:rPr lang="pt-BR" sz="1600" b="0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pt-BR" sz="1100" b="0" i="0" u="none" strike="noStrike" cap="non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Em</a:t>
                      </a:r>
                      <a:r>
                        <a:rPr lang="pt-BR" sz="1100" b="0" i="0" u="none" strike="noStrike" cap="none" baseline="0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  <a:ea typeface="+mn-ea"/>
                          <a:cs typeface="+mn-cs"/>
                          <a:sym typeface="Arial"/>
                        </a:rPr>
                        <a:t> andamento)</a:t>
                      </a:r>
                      <a:endParaRPr lang="pt-BR" sz="1600" b="0" i="0" u="none" strike="noStrike" cap="non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236" marR="11236" marT="14981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5675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553015"/>
            <a:ext cx="450059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KLEBER EDSON WAN-DALL</a:t>
            </a:r>
          </a:p>
          <a:p>
            <a:pPr algn="ctr"/>
            <a:r>
              <a:rPr lang="pt-BR" sz="1200" i="1" dirty="0" smtClean="0">
                <a:latin typeface="Lemon/Milk" panose="020B0603050302020204" pitchFamily="34" charset="0"/>
              </a:rPr>
              <a:t>PREFEITO MUNICIPAL</a:t>
            </a:r>
          </a:p>
          <a:p>
            <a:pPr algn="ctr"/>
            <a:endParaRPr lang="pt-BR" sz="1200" dirty="0" smtClean="0">
              <a:latin typeface="Lemon/Milk" panose="020B0603050302020204" pitchFamily="34" charset="0"/>
            </a:endParaRPr>
          </a:p>
          <a:p>
            <a:pPr algn="ctr"/>
            <a:r>
              <a:rPr lang="pt-BR" sz="1200" b="1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Luis CARLOS SPENGLER FILHO</a:t>
            </a:r>
          </a:p>
          <a:p>
            <a:pPr algn="ctr"/>
            <a:r>
              <a:rPr lang="pt-BR" sz="1200" i="1" dirty="0" smtClean="0">
                <a:latin typeface="Lemon/Milk" panose="020B0603050302020204" pitchFamily="34" charset="0"/>
              </a:rPr>
              <a:t>VICE PREFEITO</a:t>
            </a:r>
          </a:p>
          <a:p>
            <a:pPr algn="ctr"/>
            <a:endParaRPr lang="pt-BR" sz="1200" b="1" dirty="0" smtClean="0">
              <a:latin typeface="Lemon/Milk" panose="020B0603050302020204" pitchFamily="34" charset="0"/>
            </a:endParaRPr>
          </a:p>
          <a:p>
            <a:pPr algn="ctr"/>
            <a:r>
              <a:rPr lang="pt-BR" sz="1200" b="1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CARLOS ROBERTO PEREIRA</a:t>
            </a:r>
          </a:p>
          <a:p>
            <a:pPr algn="ctr"/>
            <a:r>
              <a:rPr lang="pt-BR" sz="1200" i="1" dirty="0" smtClean="0">
                <a:latin typeface="Lemon/Milk" panose="020B0603050302020204" pitchFamily="34" charset="0"/>
              </a:rPr>
              <a:t>SECRETÁRIO MUNICIPAL DA SAÚDE</a:t>
            </a:r>
          </a:p>
          <a:p>
            <a:r>
              <a:rPr lang="pt-BR" sz="1200" i="1" dirty="0" smtClean="0">
                <a:latin typeface="Lemon/Milk" panose="020B0603050302020204" pitchFamily="34" charset="0"/>
              </a:rPr>
              <a:t>              </a:t>
            </a:r>
          </a:p>
          <a:p>
            <a:pPr algn="ctr"/>
            <a:r>
              <a:rPr lang="pt-BR" sz="1200" b="1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Lizandra H. Junges </a:t>
            </a:r>
          </a:p>
          <a:p>
            <a:pPr algn="ctr"/>
            <a:r>
              <a:rPr lang="pt-BR" sz="1200" i="1" dirty="0" smtClean="0">
                <a:latin typeface="Lemon/Milk" panose="020B0603050302020204" pitchFamily="34" charset="0"/>
              </a:rPr>
              <a:t>Superintendente de Saúde </a:t>
            </a:r>
          </a:p>
          <a:p>
            <a:pPr algn="ctr"/>
            <a:endParaRPr lang="pt-BR" sz="1200" i="1" dirty="0" smtClean="0">
              <a:latin typeface="Lemon/Milk" panose="020B0603050302020204" pitchFamily="34" charset="0"/>
            </a:endParaRPr>
          </a:p>
          <a:p>
            <a:pPr algn="ctr"/>
            <a:r>
              <a:rPr lang="pt-BR" sz="1200" b="1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Luiz Ricardo Schmitt </a:t>
            </a:r>
          </a:p>
          <a:p>
            <a:pPr algn="ctr"/>
            <a:r>
              <a:rPr lang="pt-BR" sz="1200" i="1" dirty="0" smtClean="0">
                <a:latin typeface="Lemon/Milk" panose="020B0603050302020204" pitchFamily="34" charset="0"/>
              </a:rPr>
              <a:t>Diretora Geral da Atenção em Saúde Especial e Programas Estratégicos</a:t>
            </a:r>
            <a:endParaRPr lang="pt-BR" sz="1200" i="1" dirty="0">
              <a:latin typeface="Lemon/Milk" panose="020B0603050302020204" pitchFamily="34" charset="0"/>
            </a:endParaRPr>
          </a:p>
          <a:p>
            <a:pPr algn="ctr"/>
            <a:endParaRPr lang="pt-BR" sz="1200" dirty="0">
              <a:latin typeface="Lemon/Milk" panose="020B0603050302020204" pitchFamily="34" charset="0"/>
            </a:endParaRPr>
          </a:p>
          <a:p>
            <a:pPr algn="ctr"/>
            <a:r>
              <a:rPr lang="pt-BR" sz="1200" b="1" smtClean="0">
                <a:solidFill>
                  <a:srgbClr val="4F1964"/>
                </a:solidFill>
                <a:latin typeface="Lemon/Milk" panose="020B0603050302020204" pitchFamily="34" charset="0"/>
              </a:rPr>
              <a:t>JicÉli</a:t>
            </a:r>
            <a:r>
              <a:rPr lang="pt-BR" sz="1200" b="1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 </a:t>
            </a:r>
            <a:r>
              <a:rPr lang="pt-BR" sz="1200" b="1" dirty="0" err="1" smtClean="0">
                <a:solidFill>
                  <a:srgbClr val="4F1964"/>
                </a:solidFill>
                <a:latin typeface="Lemon/Milk" panose="020B0603050302020204" pitchFamily="34" charset="0"/>
              </a:rPr>
              <a:t>Petró</a:t>
            </a:r>
            <a:r>
              <a:rPr lang="pt-BR" sz="1200" b="1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 </a:t>
            </a:r>
          </a:p>
          <a:p>
            <a:pPr algn="ctr"/>
            <a:r>
              <a:rPr lang="pt-BR" sz="1200" i="1" dirty="0" smtClean="0">
                <a:latin typeface="Lemon/Milk" panose="020B0603050302020204" pitchFamily="34" charset="0"/>
              </a:rPr>
              <a:t>Diretora Geral de Vigilância em Saúde</a:t>
            </a:r>
          </a:p>
          <a:p>
            <a:pPr algn="ctr"/>
            <a:endParaRPr lang="pt-BR" sz="1200" dirty="0" smtClean="0">
              <a:latin typeface="Lemon/Milk" panose="020B0603050302020204" pitchFamily="34" charset="0"/>
            </a:endParaRPr>
          </a:p>
          <a:p>
            <a:pPr algn="ctr"/>
            <a:r>
              <a:rPr lang="pt-BR" sz="1200" b="1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Jussara da Costa Miranda</a:t>
            </a:r>
          </a:p>
          <a:p>
            <a:pPr algn="ctr"/>
            <a:r>
              <a:rPr lang="pt-BR" sz="1200" i="1" dirty="0" smtClean="0">
                <a:latin typeface="Lemon/Milk" panose="020B0603050302020204" pitchFamily="34" charset="0"/>
              </a:rPr>
              <a:t>Diretor Geral Administrativo</a:t>
            </a:r>
          </a:p>
          <a:p>
            <a:pPr algn="ctr"/>
            <a:endParaRPr lang="pt-BR" sz="1200" i="1" dirty="0" smtClean="0">
              <a:latin typeface="Lemon/Milk" panose="020B0603050302020204" pitchFamily="34" charset="0"/>
            </a:endParaRPr>
          </a:p>
          <a:p>
            <a:pPr algn="ctr"/>
            <a:r>
              <a:rPr lang="pt-BR" sz="1200" dirty="0" smtClean="0">
                <a:latin typeface="Lemon/Milk" panose="020B0603050302020204" pitchFamily="34" charset="0"/>
              </a:rPr>
              <a:t>Ramires dos santos</a:t>
            </a:r>
          </a:p>
          <a:p>
            <a:pPr algn="ctr"/>
            <a:r>
              <a:rPr lang="pt-BR" sz="1200" i="1" dirty="0" smtClean="0">
                <a:latin typeface="Lemon/Milk" panose="020B0603050302020204" pitchFamily="34" charset="0"/>
              </a:rPr>
              <a:t>Diretor de Controle, Avaliação, Regulação e Auditoria</a:t>
            </a:r>
          </a:p>
          <a:p>
            <a:pPr algn="ctr"/>
            <a:endParaRPr lang="pt-BR" sz="1200" dirty="0" smtClean="0">
              <a:solidFill>
                <a:srgbClr val="4F1964"/>
              </a:solidFill>
              <a:latin typeface="Lemon/Milk" panose="020B0603050302020204" pitchFamily="34" charset="0"/>
            </a:endParaRPr>
          </a:p>
          <a:p>
            <a:pPr algn="ctr"/>
            <a:r>
              <a:rPr lang="pt-BR" sz="1200" b="1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Arnaldo Munhoz</a:t>
            </a:r>
          </a:p>
          <a:p>
            <a:pPr algn="ctr"/>
            <a:r>
              <a:rPr lang="pt-BR" sz="1200" i="1" dirty="0" smtClean="0">
                <a:latin typeface="Lemon/Milk" panose="020B0603050302020204" pitchFamily="34" charset="0"/>
              </a:rPr>
              <a:t>Supervisor Atenção Básica</a:t>
            </a:r>
          </a:p>
          <a:p>
            <a:pPr algn="ctr"/>
            <a:endParaRPr lang="pt-BR" sz="1200" dirty="0" smtClean="0">
              <a:latin typeface="Lemon/Milk" panose="020B0603050302020204" pitchFamily="34" charset="0"/>
            </a:endParaRPr>
          </a:p>
          <a:p>
            <a:pPr algn="ctr"/>
            <a:r>
              <a:rPr lang="pt-BR" sz="1200" b="1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Jeanne Alessandra Santana</a:t>
            </a:r>
          </a:p>
          <a:p>
            <a:pPr algn="ctr"/>
            <a:r>
              <a:rPr lang="pt-BR" sz="1200" i="1" dirty="0" smtClean="0">
                <a:latin typeface="Lemon/Milk" panose="020B0603050302020204" pitchFamily="34" charset="0"/>
              </a:rPr>
              <a:t>Diretora de Assistência Farmacêutica</a:t>
            </a:r>
          </a:p>
          <a:p>
            <a:pPr algn="ctr"/>
            <a:endParaRPr lang="pt-BR" sz="1200" dirty="0" smtClean="0">
              <a:latin typeface="Lemon/Milk" panose="020B0603050302020204" pitchFamily="34" charset="0"/>
            </a:endParaRPr>
          </a:p>
          <a:p>
            <a:pPr algn="ctr"/>
            <a:endParaRPr lang="pt-BR" dirty="0" smtClean="0"/>
          </a:p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819048" y="1784418"/>
            <a:ext cx="29422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smtClean="0">
                <a:latin typeface="Lemon/Milk" panose="020B0603050302020204" pitchFamily="34" charset="0"/>
              </a:rPr>
              <a:t>Muito</a:t>
            </a:r>
          </a:p>
          <a:p>
            <a:pPr algn="ctr"/>
            <a:r>
              <a:rPr lang="pt-BR" sz="4000" smtClean="0">
                <a:latin typeface="Lemon/Milk" panose="020B0603050302020204" pitchFamily="34" charset="0"/>
              </a:rPr>
              <a:t>OBRIGADO</a:t>
            </a:r>
            <a:endParaRPr lang="pt-BR" sz="4000">
              <a:latin typeface="Lemon/Milk" panose="020B06030503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393" y="3807273"/>
            <a:ext cx="1184603" cy="40993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4981" y="4452213"/>
            <a:ext cx="2568034" cy="67191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6290156" y="3743095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15901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Espaço Reservado para Conteúd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130356" y="298638"/>
            <a:ext cx="4137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600" dirty="0" smtClean="0">
                <a:solidFill>
                  <a:srgbClr val="1A9C92"/>
                </a:solidFill>
                <a:latin typeface="Lemon/Milk" panose="020B0603050302020204" pitchFamily="34" charset="0"/>
                <a:cs typeface="Arial" pitchFamily="34" charset="0"/>
              </a:rPr>
              <a:t>ATENÇÃO BÁSICA</a:t>
            </a:r>
            <a:endParaRPr lang="pt-BR" sz="36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653143" y="1580605"/>
            <a:ext cx="849085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>
              <a:solidFill>
                <a:srgbClr val="4F1964"/>
              </a:solidFill>
              <a:latin typeface="Lemon/Milk" panose="020B06030503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600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Percentual de cobertura anterior: 83,37%</a:t>
            </a:r>
          </a:p>
          <a:p>
            <a:pPr algn="just">
              <a:buFont typeface="Arial" pitchFamily="34" charset="0"/>
              <a:buChar char="•"/>
            </a:pPr>
            <a:r>
              <a:rPr lang="pt-BR" sz="2600" dirty="0" smtClean="0">
                <a:solidFill>
                  <a:srgbClr val="4F1964"/>
                </a:solidFill>
                <a:latin typeface="Lemon/Milk" panose="020B0603050302020204" pitchFamily="34" charset="0"/>
              </a:rPr>
              <a:t>Percentual de cobertura Atual: 87,03%</a:t>
            </a:r>
          </a:p>
          <a:p>
            <a:endParaRPr lang="pt-BR" sz="2600" dirty="0" smtClean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r>
              <a:rPr lang="pt-BR" sz="2600" dirty="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Aumento de 3,66% na cobertura após </a:t>
            </a:r>
          </a:p>
          <a:p>
            <a:pPr algn="just">
              <a:buNone/>
            </a:pPr>
            <a:r>
              <a:rPr lang="pt-BR" sz="2600" smtClean="0">
                <a:solidFill>
                  <a:srgbClr val="4F1964"/>
                </a:solidFill>
                <a:latin typeface="Lemon/Milk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Construção da esf margem esquerda ii.</a:t>
            </a:r>
            <a:endParaRPr lang="pt-BR" sz="2600" dirty="0" smtClean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buNone/>
            </a:pPr>
            <a:endParaRPr lang="pt-BR" dirty="0" smtClean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buNone/>
            </a:pPr>
            <a:endParaRPr lang="pt-BR" dirty="0" smtClean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buNone/>
            </a:pPr>
            <a:endParaRPr lang="pt-BR" dirty="0" smtClean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buNone/>
            </a:pPr>
            <a:endParaRPr lang="pt-BR" dirty="0" smtClean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buNone/>
            </a:pPr>
            <a:endParaRPr lang="pt-BR" dirty="0" smtClean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buNone/>
            </a:pPr>
            <a:endParaRPr lang="pt-BR" dirty="0" smtClean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buNone/>
            </a:pPr>
            <a:endParaRPr lang="pt-BR" dirty="0" smtClean="0">
              <a:solidFill>
                <a:srgbClr val="4F1964"/>
              </a:solidFill>
              <a:latin typeface="Lemon/Milk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3437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4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39243" y="2428187"/>
            <a:ext cx="78794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4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DADOS FINANCEIROS E</a:t>
            </a:r>
          </a:p>
          <a:p>
            <a:pPr algn="ctr"/>
            <a:r>
              <a:rPr lang="pt-BR" sz="54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ORÇAMENTÁRIOS</a:t>
            </a:r>
            <a:endParaRPr lang="pt-BR" sz="5400" dirty="0">
              <a:solidFill>
                <a:srgbClr val="1A9C92"/>
              </a:solidFill>
              <a:latin typeface="Lemon/Milk" panose="020B06030503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18028"/>
            <a:ext cx="2031669" cy="145119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6096000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2819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45" y="0"/>
            <a:ext cx="12194945" cy="6858000"/>
          </a:xfrm>
        </p:spPr>
      </p:pic>
      <p:sp>
        <p:nvSpPr>
          <p:cNvPr id="9" name="Retângulo 8"/>
          <p:cNvSpPr/>
          <p:nvPr/>
        </p:nvSpPr>
        <p:spPr>
          <a:xfrm>
            <a:off x="1743730" y="64549"/>
            <a:ext cx="96100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1A9C92"/>
                </a:solidFill>
                <a:latin typeface="Lemon/Milk" panose="020B0603050302020204" pitchFamily="34" charset="0"/>
              </a:rPr>
              <a:t>RELATÓRIO RESUMIDO DE EXECUÇÃO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/>
            </a:r>
            <a:b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</a:b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ORÇAMENTÁRIA Jan a ABRIL  2019 </a:t>
            </a:r>
            <a:r>
              <a:rPr lang="pt-BR" sz="3200" dirty="0">
                <a:solidFill>
                  <a:srgbClr val="1A9C92"/>
                </a:solidFill>
                <a:latin typeface="Lemon/Milk" panose="020B0603050302020204" pitchFamily="34" charset="0"/>
              </a:rPr>
              <a:t>– ANEXO 12</a:t>
            </a:r>
          </a:p>
        </p:txBody>
      </p:sp>
      <p:graphicFrame>
        <p:nvGraphicFramePr>
          <p:cNvPr id="10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20525187"/>
              </p:ext>
            </p:extLst>
          </p:nvPr>
        </p:nvGraphicFramePr>
        <p:xfrm>
          <a:off x="1152396" y="1163533"/>
          <a:ext cx="10339191" cy="49742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519635"/>
                <a:gridCol w="2954055"/>
                <a:gridCol w="3214706"/>
                <a:gridCol w="1650795"/>
              </a:tblGrid>
              <a:tr h="420554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IMPOSTO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PREVISÃO INICIAL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Receitas</a:t>
                      </a:r>
                      <a:r>
                        <a:rPr lang="pt-BR" sz="2000" baseline="0" dirty="0" smtClean="0">
                          <a:latin typeface="Lemon/Milk" panose="020B0603050302020204" pitchFamily="34" charset="0"/>
                        </a:rPr>
                        <a:t> realizadas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%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</a:tr>
              <a:tr h="413567">
                <a:tc>
                  <a:txBody>
                    <a:bodyPr/>
                    <a:lstStyle/>
                    <a:p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IPTU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8.090.000,00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6.950.403,03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85,91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</a:tr>
              <a:tr h="413567">
                <a:tc>
                  <a:txBody>
                    <a:bodyPr/>
                    <a:lstStyle/>
                    <a:p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ITBI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3.800.000,00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1.066.732,52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28,07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</a:tr>
              <a:tr h="413567">
                <a:tc>
                  <a:txBody>
                    <a:bodyPr/>
                    <a:lstStyle/>
                    <a:p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ISS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13.120.000,00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5.323.026,37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40,57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</a:tr>
              <a:tr h="413567">
                <a:tc>
                  <a:txBody>
                    <a:bodyPr/>
                    <a:lstStyle/>
                    <a:p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IRRF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3.620.000,00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1.046.686,97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28,91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</a:tr>
              <a:tr h="723743">
                <a:tc>
                  <a:txBody>
                    <a:bodyPr/>
                    <a:lstStyle/>
                    <a:p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MULTA ,</a:t>
                      </a:r>
                      <a:r>
                        <a:rPr lang="pt-BR" sz="2000" b="0" baseline="0" dirty="0" smtClean="0">
                          <a:latin typeface="Lemon/Milk" panose="020B0603050302020204" pitchFamily="34" charset="0"/>
                        </a:rPr>
                        <a:t> JUROS DE MORA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70.000,00</a:t>
                      </a: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12.017,82</a:t>
                      </a: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17,17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</a:tr>
              <a:tr h="723743">
                <a:tc>
                  <a:txBody>
                    <a:bodyPr/>
                    <a:lstStyle/>
                    <a:p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DIVIDA ATIVA IMPOSTOS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2.255.000,00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1.015.423,76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45,03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</a:tr>
              <a:tr h="723743">
                <a:tc>
                  <a:txBody>
                    <a:bodyPr/>
                    <a:lstStyle/>
                    <a:p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MULTA E JUROS DA DIVIDA ATIVA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787.000,00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464.254,85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58,99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</a:tr>
              <a:tr h="435731">
                <a:tc>
                  <a:txBody>
                    <a:bodyPr/>
                    <a:lstStyle/>
                    <a:p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COTA PARTE FPM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30.960.000,00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10.616.627,10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34,29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03392" marR="103392" marT="51696" marB="51696"/>
                </a:tc>
              </a:tr>
            </a:tbl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57652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56"/>
            <a:ext cx="12192000" cy="6856344"/>
          </a:xfrm>
          <a:prstGeom prst="rect">
            <a:avLst/>
          </a:prstGeom>
        </p:spPr>
      </p:pic>
      <p:graphicFrame>
        <p:nvGraphicFramePr>
          <p:cNvPr id="9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85564373"/>
              </p:ext>
            </p:extLst>
          </p:nvPr>
        </p:nvGraphicFramePr>
        <p:xfrm>
          <a:off x="219299" y="1286042"/>
          <a:ext cx="11066861" cy="4631992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359124"/>
                <a:gridCol w="2499804"/>
                <a:gridCol w="3440956"/>
                <a:gridCol w="1766977"/>
              </a:tblGrid>
              <a:tr h="68049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IMPOSTO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PREVISÃO INICIAL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VALOR ARRECADADO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%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</a:tr>
              <a:tr h="494774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COTA</a:t>
                      </a:r>
                      <a:r>
                        <a:rPr lang="pt-BR" sz="2000" baseline="0" dirty="0" smtClean="0">
                          <a:latin typeface="Lemon/Milk" panose="020B0603050302020204" pitchFamily="34" charset="0"/>
                        </a:rPr>
                        <a:t> PARTE ITR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25.000,00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15.036,00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60,14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</a:tr>
              <a:tr h="494774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COTA PARTE IPVA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7.620.000,00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2.760.336,87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36,22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</a:tr>
              <a:tr h="494774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COTA PARTE ICMS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52.700.000,00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20.738.538,14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39,35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</a:tr>
              <a:tr h="494774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COTA PARTE IPI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850.000,00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255.744,07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30,09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</a:tr>
              <a:tr h="655354">
                <a:tc>
                  <a:txBody>
                    <a:bodyPr/>
                    <a:lstStyle/>
                    <a:p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Compensações</a:t>
                      </a:r>
                      <a:r>
                        <a:rPr lang="pt-BR" sz="2000" b="0" baseline="0" dirty="0" smtClean="0">
                          <a:latin typeface="Lemon/Milk" panose="020B0603050302020204" pitchFamily="34" charset="0"/>
                        </a:rPr>
                        <a:t> Financeiras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175.000,00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</a:tr>
              <a:tr h="700164">
                <a:tc>
                  <a:txBody>
                    <a:bodyPr/>
                    <a:lstStyle/>
                    <a:p>
                      <a:r>
                        <a:rPr lang="pt-BR" sz="2000" b="0" dirty="0" smtClean="0">
                          <a:latin typeface="Lemon/Milk" panose="020B0603050302020204" pitchFamily="34" charset="0"/>
                        </a:rPr>
                        <a:t>Desonerações ICMS(</a:t>
                      </a:r>
                      <a:r>
                        <a:rPr lang="pt-BR" sz="2000" b="0" baseline="0" dirty="0" smtClean="0">
                          <a:latin typeface="Lemon/Milk" panose="020B0603050302020204" pitchFamily="34" charset="0"/>
                        </a:rPr>
                        <a:t> LC 87/96)</a:t>
                      </a:r>
                      <a:endParaRPr lang="pt-BR" sz="2000" b="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175.000,00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0,00</a:t>
                      </a: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</a:tr>
              <a:tr h="433866">
                <a:tc>
                  <a:txBody>
                    <a:bodyPr/>
                    <a:lstStyle/>
                    <a:p>
                      <a:r>
                        <a:rPr lang="pt-BR" sz="2200" b="1" dirty="0" smtClean="0">
                          <a:latin typeface="Lemon/Milk" panose="020B0603050302020204" pitchFamily="34" charset="0"/>
                        </a:rPr>
                        <a:t>TOTAL</a:t>
                      </a:r>
                      <a:endParaRPr lang="pt-BR" sz="2200" b="1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124.072.000,00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729" marR="12729" marT="1272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200" b="1" i="0" u="none" strike="noStrike" dirty="0" smtClean="0">
                          <a:solidFill>
                            <a:srgbClr val="000000"/>
                          </a:solidFill>
                          <a:latin typeface="Lemon/Milk" panose="020B0603050302020204" pitchFamily="34" charset="0"/>
                        </a:rPr>
                        <a:t>50.264.837,50</a:t>
                      </a:r>
                      <a:endParaRPr lang="pt-BR" sz="2200" b="1" i="0" u="none" strike="noStrike" dirty="0">
                        <a:solidFill>
                          <a:srgbClr val="000000"/>
                        </a:solidFill>
                        <a:latin typeface="Lemon/Milk" panose="020B0603050302020204" pitchFamily="34" charset="0"/>
                      </a:endParaRPr>
                    </a:p>
                  </a:txBody>
                  <a:tcPr marL="12729" marR="12729" marT="12729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200" b="1" dirty="0" smtClean="0">
                          <a:latin typeface="Lemon/Milk" panose="020B0603050302020204" pitchFamily="34" charset="0"/>
                        </a:rPr>
                        <a:t>40,51</a:t>
                      </a:r>
                      <a:endParaRPr lang="pt-BR" sz="2200" b="1" dirty="0">
                        <a:latin typeface="Lemon/Milk" panose="020B0603050302020204" pitchFamily="34" charset="0"/>
                      </a:endParaRPr>
                    </a:p>
                  </a:txBody>
                  <a:tcPr marL="122203" marR="122203" marT="61102" marB="61102"/>
                </a:tc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905840" y="40343"/>
            <a:ext cx="10380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1A9C92"/>
                </a:solidFill>
                <a:latin typeface="Lemon/Milk" panose="020B0603050302020204" pitchFamily="34" charset="0"/>
              </a:rPr>
              <a:t>RELATÓRIO RESUMIDO DE EXECUÇÃO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/>
            </a:r>
            <a:b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</a:b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ORÇAMENTÁRIA </a:t>
            </a:r>
            <a:r>
              <a:rPr lang="pt-BR" sz="3200" dirty="0">
                <a:solidFill>
                  <a:srgbClr val="1A9C92"/>
                </a:solidFill>
                <a:latin typeface="Lemon/Milk" panose="020B0603050302020204" pitchFamily="34" charset="0"/>
              </a:rPr>
              <a:t>–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Jan a ABRIL 2019 </a:t>
            </a:r>
            <a:r>
              <a:rPr lang="pt-BR" sz="3200" dirty="0">
                <a:solidFill>
                  <a:srgbClr val="1A9C92"/>
                </a:solidFill>
                <a:latin typeface="Lemon/Milk" panose="020B0603050302020204" pitchFamily="34" charset="0"/>
              </a:rPr>
              <a:t>– ANEXO 12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11314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05840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45" y="0"/>
            <a:ext cx="1219494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381609" y="142330"/>
            <a:ext cx="99721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1A9C92"/>
                </a:solidFill>
                <a:latin typeface="Lemon/Milk" panose="020B0603050302020204" pitchFamily="34" charset="0"/>
              </a:rPr>
              <a:t>RELATÓRIO RESUMIDO DE EXECUÇÃO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/>
            </a:r>
            <a:b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</a:b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ORÇAMENTÁRIA </a:t>
            </a:r>
            <a:r>
              <a:rPr lang="pt-BR" sz="3200" dirty="0">
                <a:solidFill>
                  <a:srgbClr val="1A9C92"/>
                </a:solidFill>
                <a:latin typeface="Lemon/Milk" panose="020B0603050302020204" pitchFamily="34" charset="0"/>
              </a:rPr>
              <a:t>– </a:t>
            </a:r>
            <a:r>
              <a:rPr lang="pt-BR" sz="3200" dirty="0" smtClean="0">
                <a:solidFill>
                  <a:srgbClr val="1A9C92"/>
                </a:solidFill>
                <a:latin typeface="Lemon/Milk" panose="020B0603050302020204" pitchFamily="34" charset="0"/>
              </a:rPr>
              <a:t>Jan a ABRIL 2019 </a:t>
            </a:r>
            <a:r>
              <a:rPr lang="pt-BR" sz="3200" dirty="0">
                <a:solidFill>
                  <a:srgbClr val="1A9C92"/>
                </a:solidFill>
                <a:latin typeface="Lemon/Milk" panose="020B0603050302020204" pitchFamily="34" charset="0"/>
              </a:rPr>
              <a:t>– ANEXO 12</a:t>
            </a:r>
          </a:p>
        </p:txBody>
      </p:sp>
      <p:graphicFrame>
        <p:nvGraphicFramePr>
          <p:cNvPr id="8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23320119"/>
              </p:ext>
            </p:extLst>
          </p:nvPr>
        </p:nvGraphicFramePr>
        <p:xfrm>
          <a:off x="1565753" y="1273183"/>
          <a:ext cx="9788047" cy="491753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344449"/>
                <a:gridCol w="2430050"/>
                <a:gridCol w="2450751"/>
                <a:gridCol w="1562797"/>
              </a:tblGrid>
              <a:tr h="768823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TRANSFERÊNCIA</a:t>
                      </a:r>
                      <a:r>
                        <a:rPr lang="pt-BR" sz="2000" baseline="0" dirty="0" smtClean="0">
                          <a:latin typeface="Lemon/Milk" panose="020B0603050302020204" pitchFamily="34" charset="0"/>
                        </a:rPr>
                        <a:t> DE RECURSOS SUS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PREVISÃO INICIAL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VALOR ARRECADADO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%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</a:tr>
              <a:tr h="688668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Provenientes</a:t>
                      </a:r>
                      <a:r>
                        <a:rPr lang="pt-BR" sz="2000" baseline="0" dirty="0" smtClean="0">
                          <a:latin typeface="Lemon/Milk" panose="020B0603050302020204" pitchFamily="34" charset="0"/>
                        </a:rPr>
                        <a:t> da União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12.969.410,00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4.395.372,85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33,89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</a:tr>
              <a:tr h="623594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Provenientes</a:t>
                      </a:r>
                      <a:r>
                        <a:rPr lang="pt-BR" sz="2000" baseline="0" dirty="0" smtClean="0">
                          <a:latin typeface="Lemon/Milk" panose="020B0603050302020204" pitchFamily="34" charset="0"/>
                        </a:rPr>
                        <a:t> do Estado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1.080.000,00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350.627,21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32,47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</a:tr>
              <a:tr h="508416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Outras receitas SUS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104.490,00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35.715,81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34,18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</a:tr>
              <a:tr h="700948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Transferências voluntárias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</a:tr>
              <a:tr h="1030754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Outras</a:t>
                      </a:r>
                      <a:r>
                        <a:rPr lang="pt-BR" sz="2000" baseline="0" dirty="0" smtClean="0">
                          <a:latin typeface="Lemon/Milk" panose="020B0603050302020204" pitchFamily="34" charset="0"/>
                        </a:rPr>
                        <a:t> receitas para financiamento da saúde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18.401,22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Lemon/Milk" panose="020B0603050302020204" pitchFamily="34" charset="0"/>
                        </a:rPr>
                        <a:t>100,00</a:t>
                      </a:r>
                      <a:endParaRPr lang="pt-BR" sz="2000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</a:tr>
              <a:tr h="459491">
                <a:tc>
                  <a:txBody>
                    <a:bodyPr/>
                    <a:lstStyle/>
                    <a:p>
                      <a:r>
                        <a:rPr lang="pt-BR" sz="2000" b="1" dirty="0" smtClean="0">
                          <a:latin typeface="Lemon/Milk" panose="020B0603050302020204" pitchFamily="34" charset="0"/>
                        </a:rPr>
                        <a:t>TOTAL</a:t>
                      </a:r>
                      <a:endParaRPr lang="pt-BR" sz="2000" b="1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latin typeface="Lemon/Milk" panose="020B0603050302020204" pitchFamily="34" charset="0"/>
                        </a:rPr>
                        <a:t>14.153.900,00</a:t>
                      </a:r>
                      <a:endParaRPr lang="pt-BR" sz="2000" b="1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latin typeface="Lemon/Milk" panose="020B0603050302020204" pitchFamily="34" charset="0"/>
                        </a:rPr>
                        <a:t>4.800.177,09</a:t>
                      </a:r>
                      <a:endParaRPr lang="pt-BR" sz="2000" b="1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b="1" dirty="0" smtClean="0">
                          <a:latin typeface="Lemon/Milk" panose="020B0603050302020204" pitchFamily="34" charset="0"/>
                        </a:rPr>
                        <a:t>33,91</a:t>
                      </a:r>
                      <a:endParaRPr lang="pt-BR" sz="2000" b="1" dirty="0">
                        <a:latin typeface="Lemon/Milk" panose="020B0603050302020204" pitchFamily="34" charset="0"/>
                      </a:endParaRPr>
                    </a:p>
                  </a:txBody>
                  <a:tcPr marL="107082" marR="107082" marT="53541" marB="53541"/>
                </a:tc>
              </a:tr>
            </a:tbl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32" b="30687"/>
          <a:stretch/>
        </p:blipFill>
        <p:spPr>
          <a:xfrm>
            <a:off x="10707999" y="6243859"/>
            <a:ext cx="1291602" cy="5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87019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7386</TotalTime>
  <Words>1588</Words>
  <Application>Microsoft Office PowerPoint</Application>
  <PresentationFormat>Personalizar</PresentationFormat>
  <Paragraphs>730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3" baseType="lpstr">
      <vt:lpstr>Arial</vt:lpstr>
      <vt:lpstr>Calibri Light</vt:lpstr>
      <vt:lpstr>Calibri</vt:lpstr>
      <vt:lpstr>Lemon/Milk</vt:lpstr>
      <vt:lpstr>Arial Unicode MS</vt:lpstr>
      <vt:lpstr>Berlin Sans FB Demi</vt:lpstr>
      <vt:lpstr>Berlin Sans FB</vt:lpstr>
      <vt:lpstr>Malgun Gothic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Acer</dc:creator>
  <cp:lastModifiedBy>karita.mello</cp:lastModifiedBy>
  <cp:revision>166</cp:revision>
  <dcterms:created xsi:type="dcterms:W3CDTF">2018-09-11T13:56:22Z</dcterms:created>
  <dcterms:modified xsi:type="dcterms:W3CDTF">2019-05-27T17:37:03Z</dcterms:modified>
</cp:coreProperties>
</file>